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theme/themeOverride1.xml" ContentType="application/vnd.openxmlformats-officedocument.themeOverr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theme/themeOverride2.xml" ContentType="application/vnd.openxmlformats-officedocument.themeOverr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2" r:id="rId1"/>
  </p:sldMasterIdLst>
  <p:notesMasterIdLst>
    <p:notesMasterId r:id="rId90"/>
  </p:notesMasterIdLst>
  <p:sldIdLst>
    <p:sldId id="294" r:id="rId2"/>
    <p:sldId id="295" r:id="rId3"/>
    <p:sldId id="297" r:id="rId4"/>
    <p:sldId id="300" r:id="rId5"/>
    <p:sldId id="302" r:id="rId6"/>
    <p:sldId id="299" r:id="rId7"/>
    <p:sldId id="303" r:id="rId8"/>
    <p:sldId id="328" r:id="rId9"/>
    <p:sldId id="329" r:id="rId10"/>
    <p:sldId id="330" r:id="rId11"/>
    <p:sldId id="331" r:id="rId12"/>
    <p:sldId id="332" r:id="rId13"/>
    <p:sldId id="334" r:id="rId14"/>
    <p:sldId id="335" r:id="rId15"/>
    <p:sldId id="308" r:id="rId16"/>
    <p:sldId id="336" r:id="rId17"/>
    <p:sldId id="304" r:id="rId18"/>
    <p:sldId id="305" r:id="rId19"/>
    <p:sldId id="312" r:id="rId20"/>
    <p:sldId id="315" r:id="rId21"/>
    <p:sldId id="384" r:id="rId22"/>
    <p:sldId id="385" r:id="rId23"/>
    <p:sldId id="314" r:id="rId24"/>
    <p:sldId id="309" r:id="rId25"/>
    <p:sldId id="337" r:id="rId26"/>
    <p:sldId id="313" r:id="rId27"/>
    <p:sldId id="317" r:id="rId28"/>
    <p:sldId id="307" r:id="rId29"/>
    <p:sldId id="374" r:id="rId30"/>
    <p:sldId id="318" r:id="rId31"/>
    <p:sldId id="319" r:id="rId32"/>
    <p:sldId id="320" r:id="rId33"/>
    <p:sldId id="338" r:id="rId34"/>
    <p:sldId id="339" r:id="rId35"/>
    <p:sldId id="310" r:id="rId36"/>
    <p:sldId id="311" r:id="rId37"/>
    <p:sldId id="321" r:id="rId38"/>
    <p:sldId id="340" r:id="rId39"/>
    <p:sldId id="341" r:id="rId40"/>
    <p:sldId id="342" r:id="rId41"/>
    <p:sldId id="349" r:id="rId42"/>
    <p:sldId id="343" r:id="rId43"/>
    <p:sldId id="344" r:id="rId44"/>
    <p:sldId id="345" r:id="rId45"/>
    <p:sldId id="346" r:id="rId46"/>
    <p:sldId id="347" r:id="rId47"/>
    <p:sldId id="348" r:id="rId48"/>
    <p:sldId id="326" r:id="rId49"/>
    <p:sldId id="350" r:id="rId50"/>
    <p:sldId id="351" r:id="rId51"/>
    <p:sldId id="322" r:id="rId52"/>
    <p:sldId id="352" r:id="rId53"/>
    <p:sldId id="375" r:id="rId54"/>
    <p:sldId id="376" r:id="rId55"/>
    <p:sldId id="354" r:id="rId56"/>
    <p:sldId id="353" r:id="rId57"/>
    <p:sldId id="355" r:id="rId58"/>
    <p:sldId id="356" r:id="rId59"/>
    <p:sldId id="357" r:id="rId60"/>
    <p:sldId id="358" r:id="rId61"/>
    <p:sldId id="359" r:id="rId62"/>
    <p:sldId id="361" r:id="rId63"/>
    <p:sldId id="360" r:id="rId64"/>
    <p:sldId id="362" r:id="rId65"/>
    <p:sldId id="363" r:id="rId66"/>
    <p:sldId id="364" r:id="rId67"/>
    <p:sldId id="366" r:id="rId68"/>
    <p:sldId id="365" r:id="rId69"/>
    <p:sldId id="367" r:id="rId70"/>
    <p:sldId id="386" r:id="rId71"/>
    <p:sldId id="387" r:id="rId72"/>
    <p:sldId id="327" r:id="rId73"/>
    <p:sldId id="368" r:id="rId74"/>
    <p:sldId id="369" r:id="rId75"/>
    <p:sldId id="370" r:id="rId76"/>
    <p:sldId id="371" r:id="rId77"/>
    <p:sldId id="372" r:id="rId78"/>
    <p:sldId id="373" r:id="rId79"/>
    <p:sldId id="377" r:id="rId80"/>
    <p:sldId id="379" r:id="rId81"/>
    <p:sldId id="378" r:id="rId82"/>
    <p:sldId id="380" r:id="rId83"/>
    <p:sldId id="382" r:id="rId84"/>
    <p:sldId id="381" r:id="rId85"/>
    <p:sldId id="325" r:id="rId86"/>
    <p:sldId id="383" r:id="rId87"/>
    <p:sldId id="301" r:id="rId88"/>
    <p:sldId id="296" r:id="rId89"/>
  </p:sldIdLst>
  <p:sldSz cx="12190413" cy="6859588"/>
  <p:notesSz cx="6858000" cy="9144000"/>
  <p:custDataLst>
    <p:tags r:id="rId9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3D9"/>
    <a:srgbClr val="F3C301"/>
    <a:srgbClr val="E94E60"/>
    <a:srgbClr val="028985"/>
    <a:srgbClr val="DE6E00"/>
    <a:srgbClr val="31B8B4"/>
    <a:srgbClr val="01D48F"/>
    <a:srgbClr val="0374AF"/>
    <a:srgbClr val="455765"/>
    <a:srgbClr val="2A7A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727" autoAdjust="0"/>
    <p:restoredTop sz="86375" autoAdjust="0"/>
  </p:normalViewPr>
  <p:slideViewPr>
    <p:cSldViewPr snapToGrid="0" showGuides="1">
      <p:cViewPr varScale="1">
        <p:scale>
          <a:sx n="100" d="100"/>
          <a:sy n="100" d="100"/>
        </p:scale>
        <p:origin x="546" y="90"/>
      </p:cViewPr>
      <p:guideLst>
        <p:guide orient="horz" pos="2161"/>
        <p:guide pos="3840"/>
      </p:guideLst>
    </p:cSldViewPr>
  </p:slideViewPr>
  <p:outlineViewPr>
    <p:cViewPr>
      <p:scale>
        <a:sx n="100" d="100"/>
        <a:sy n="100" d="100"/>
      </p:scale>
      <p:origin x="0" y="-47203"/>
    </p:cViewPr>
  </p:outlin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notesMaster" Target="notesMasters/notesMaster1.xml"/><Relationship Id="rId95"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2C8C0-A3D3-487B-AECC-CB6663EAE28D}" type="datetimeFigureOut">
              <a:rPr lang="zh-CN" altLang="en-US" smtClean="0"/>
              <a:t>2019/6/23</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9D3E0-124D-4DFF-AE99-4EA4CC201DB4}" type="slidenum">
              <a:rPr lang="zh-CN" altLang="en-US" smtClean="0"/>
              <a:t>‹#›</a:t>
            </a:fld>
            <a:endParaRPr lang="zh-CN" altLang="en-US"/>
          </a:p>
        </p:txBody>
      </p:sp>
    </p:spTree>
    <p:extLst>
      <p:ext uri="{BB962C8B-B14F-4D97-AF65-F5344CB8AC3E}">
        <p14:creationId xmlns:p14="http://schemas.microsoft.com/office/powerpoint/2010/main" val="941777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a:t>
            </a:fld>
            <a:endParaRPr lang="zh-CN" altLang="en-US"/>
          </a:p>
        </p:txBody>
      </p:sp>
    </p:spTree>
    <p:extLst>
      <p:ext uri="{BB962C8B-B14F-4D97-AF65-F5344CB8AC3E}">
        <p14:creationId xmlns:p14="http://schemas.microsoft.com/office/powerpoint/2010/main" val="381920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10</a:t>
            </a:fld>
            <a:endParaRPr lang="zh-CN" altLang="en-US"/>
          </a:p>
        </p:txBody>
      </p:sp>
    </p:spTree>
    <p:extLst>
      <p:ext uri="{BB962C8B-B14F-4D97-AF65-F5344CB8AC3E}">
        <p14:creationId xmlns:p14="http://schemas.microsoft.com/office/powerpoint/2010/main" val="19706634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11</a:t>
            </a:fld>
            <a:endParaRPr lang="zh-CN" altLang="en-US"/>
          </a:p>
        </p:txBody>
      </p:sp>
    </p:spTree>
    <p:extLst>
      <p:ext uri="{BB962C8B-B14F-4D97-AF65-F5344CB8AC3E}">
        <p14:creationId xmlns:p14="http://schemas.microsoft.com/office/powerpoint/2010/main" val="20087305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12</a:t>
            </a:fld>
            <a:endParaRPr lang="zh-CN" altLang="en-US"/>
          </a:p>
        </p:txBody>
      </p:sp>
    </p:spTree>
    <p:extLst>
      <p:ext uri="{BB962C8B-B14F-4D97-AF65-F5344CB8AC3E}">
        <p14:creationId xmlns:p14="http://schemas.microsoft.com/office/powerpoint/2010/main" val="26808135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13</a:t>
            </a:fld>
            <a:endParaRPr lang="zh-CN" altLang="en-US"/>
          </a:p>
        </p:txBody>
      </p:sp>
    </p:spTree>
    <p:extLst>
      <p:ext uri="{BB962C8B-B14F-4D97-AF65-F5344CB8AC3E}">
        <p14:creationId xmlns:p14="http://schemas.microsoft.com/office/powerpoint/2010/main" val="32967591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14</a:t>
            </a:fld>
            <a:endParaRPr lang="zh-CN" altLang="en-US"/>
          </a:p>
        </p:txBody>
      </p:sp>
    </p:spTree>
    <p:extLst>
      <p:ext uri="{BB962C8B-B14F-4D97-AF65-F5344CB8AC3E}">
        <p14:creationId xmlns:p14="http://schemas.microsoft.com/office/powerpoint/2010/main" val="35283979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16</a:t>
            </a:fld>
            <a:endParaRPr lang="zh-CN" altLang="en-US"/>
          </a:p>
        </p:txBody>
      </p:sp>
    </p:spTree>
    <p:extLst>
      <p:ext uri="{BB962C8B-B14F-4D97-AF65-F5344CB8AC3E}">
        <p14:creationId xmlns:p14="http://schemas.microsoft.com/office/powerpoint/2010/main" val="762530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17</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18</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19</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20</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21</a:t>
            </a:fld>
            <a:endParaRPr lang="zh-CN" altLang="en-US"/>
          </a:p>
        </p:txBody>
      </p:sp>
    </p:spTree>
    <p:extLst>
      <p:ext uri="{BB962C8B-B14F-4D97-AF65-F5344CB8AC3E}">
        <p14:creationId xmlns:p14="http://schemas.microsoft.com/office/powerpoint/2010/main" val="38702574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22</a:t>
            </a:fld>
            <a:endParaRPr lang="zh-CN" altLang="en-US"/>
          </a:p>
        </p:txBody>
      </p:sp>
    </p:spTree>
    <p:extLst>
      <p:ext uri="{BB962C8B-B14F-4D97-AF65-F5344CB8AC3E}">
        <p14:creationId xmlns:p14="http://schemas.microsoft.com/office/powerpoint/2010/main" val="29136311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23</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24</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25</a:t>
            </a:fld>
            <a:endParaRPr lang="zh-CN" altLang="en-US"/>
          </a:p>
        </p:txBody>
      </p:sp>
    </p:spTree>
    <p:extLst>
      <p:ext uri="{BB962C8B-B14F-4D97-AF65-F5344CB8AC3E}">
        <p14:creationId xmlns:p14="http://schemas.microsoft.com/office/powerpoint/2010/main" val="2018438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26</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27</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28</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29</a:t>
            </a:fld>
            <a:endParaRPr lang="zh-CN" altLang="en-US"/>
          </a:p>
        </p:txBody>
      </p:sp>
    </p:spTree>
    <p:extLst>
      <p:ext uri="{BB962C8B-B14F-4D97-AF65-F5344CB8AC3E}">
        <p14:creationId xmlns:p14="http://schemas.microsoft.com/office/powerpoint/2010/main" val="3113485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30</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31</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32</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33</a:t>
            </a:fld>
            <a:endParaRPr lang="zh-CN" altLang="en-US"/>
          </a:p>
        </p:txBody>
      </p:sp>
    </p:spTree>
    <p:extLst>
      <p:ext uri="{BB962C8B-B14F-4D97-AF65-F5344CB8AC3E}">
        <p14:creationId xmlns:p14="http://schemas.microsoft.com/office/powerpoint/2010/main" val="16754135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34</a:t>
            </a:fld>
            <a:endParaRPr lang="zh-CN" altLang="en-US"/>
          </a:p>
        </p:txBody>
      </p:sp>
    </p:spTree>
    <p:extLst>
      <p:ext uri="{BB962C8B-B14F-4D97-AF65-F5344CB8AC3E}">
        <p14:creationId xmlns:p14="http://schemas.microsoft.com/office/powerpoint/2010/main" val="16051697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36</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37</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38</a:t>
            </a:fld>
            <a:endParaRPr lang="zh-CN" altLang="en-US"/>
          </a:p>
        </p:txBody>
      </p:sp>
    </p:spTree>
    <p:extLst>
      <p:ext uri="{BB962C8B-B14F-4D97-AF65-F5344CB8AC3E}">
        <p14:creationId xmlns:p14="http://schemas.microsoft.com/office/powerpoint/2010/main" val="357078008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39</a:t>
            </a:fld>
            <a:endParaRPr lang="zh-CN" altLang="en-US"/>
          </a:p>
        </p:txBody>
      </p:sp>
    </p:spTree>
    <p:extLst>
      <p:ext uri="{BB962C8B-B14F-4D97-AF65-F5344CB8AC3E}">
        <p14:creationId xmlns:p14="http://schemas.microsoft.com/office/powerpoint/2010/main" val="97465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40</a:t>
            </a:fld>
            <a:endParaRPr lang="zh-CN" altLang="en-US"/>
          </a:p>
        </p:txBody>
      </p:sp>
    </p:spTree>
    <p:extLst>
      <p:ext uri="{BB962C8B-B14F-4D97-AF65-F5344CB8AC3E}">
        <p14:creationId xmlns:p14="http://schemas.microsoft.com/office/powerpoint/2010/main" val="196554293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41</a:t>
            </a:fld>
            <a:endParaRPr lang="zh-CN" altLang="en-US"/>
          </a:p>
        </p:txBody>
      </p:sp>
    </p:spTree>
    <p:extLst>
      <p:ext uri="{BB962C8B-B14F-4D97-AF65-F5344CB8AC3E}">
        <p14:creationId xmlns:p14="http://schemas.microsoft.com/office/powerpoint/2010/main" val="83823302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42</a:t>
            </a:fld>
            <a:endParaRPr lang="zh-CN" altLang="en-US"/>
          </a:p>
        </p:txBody>
      </p:sp>
    </p:spTree>
    <p:extLst>
      <p:ext uri="{BB962C8B-B14F-4D97-AF65-F5344CB8AC3E}">
        <p14:creationId xmlns:p14="http://schemas.microsoft.com/office/powerpoint/2010/main" val="117831686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43</a:t>
            </a:fld>
            <a:endParaRPr lang="zh-CN" altLang="en-US"/>
          </a:p>
        </p:txBody>
      </p:sp>
    </p:spTree>
    <p:extLst>
      <p:ext uri="{BB962C8B-B14F-4D97-AF65-F5344CB8AC3E}">
        <p14:creationId xmlns:p14="http://schemas.microsoft.com/office/powerpoint/2010/main" val="28124450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44</a:t>
            </a:fld>
            <a:endParaRPr lang="zh-CN" altLang="en-US"/>
          </a:p>
        </p:txBody>
      </p:sp>
    </p:spTree>
    <p:extLst>
      <p:ext uri="{BB962C8B-B14F-4D97-AF65-F5344CB8AC3E}">
        <p14:creationId xmlns:p14="http://schemas.microsoft.com/office/powerpoint/2010/main" val="14005888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45</a:t>
            </a:fld>
            <a:endParaRPr lang="zh-CN" altLang="en-US"/>
          </a:p>
        </p:txBody>
      </p:sp>
    </p:spTree>
    <p:extLst>
      <p:ext uri="{BB962C8B-B14F-4D97-AF65-F5344CB8AC3E}">
        <p14:creationId xmlns:p14="http://schemas.microsoft.com/office/powerpoint/2010/main" val="382143546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46</a:t>
            </a:fld>
            <a:endParaRPr lang="zh-CN" altLang="en-US"/>
          </a:p>
        </p:txBody>
      </p:sp>
    </p:spTree>
    <p:extLst>
      <p:ext uri="{BB962C8B-B14F-4D97-AF65-F5344CB8AC3E}">
        <p14:creationId xmlns:p14="http://schemas.microsoft.com/office/powerpoint/2010/main" val="14917840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47</a:t>
            </a:fld>
            <a:endParaRPr lang="zh-CN" altLang="en-US"/>
          </a:p>
        </p:txBody>
      </p:sp>
    </p:spTree>
    <p:extLst>
      <p:ext uri="{BB962C8B-B14F-4D97-AF65-F5344CB8AC3E}">
        <p14:creationId xmlns:p14="http://schemas.microsoft.com/office/powerpoint/2010/main" val="333358189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48</a:t>
            </a:fld>
            <a:endParaRPr lang="zh-CN" altLang="en-US"/>
          </a:p>
        </p:txBody>
      </p:sp>
    </p:spTree>
    <p:extLst>
      <p:ext uri="{BB962C8B-B14F-4D97-AF65-F5344CB8AC3E}">
        <p14:creationId xmlns:p14="http://schemas.microsoft.com/office/powerpoint/2010/main" val="31355493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49</a:t>
            </a:fld>
            <a:endParaRPr lang="zh-CN" altLang="en-US"/>
          </a:p>
        </p:txBody>
      </p:sp>
    </p:spTree>
    <p:extLst>
      <p:ext uri="{BB962C8B-B14F-4D97-AF65-F5344CB8AC3E}">
        <p14:creationId xmlns:p14="http://schemas.microsoft.com/office/powerpoint/2010/main" val="6304371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50</a:t>
            </a:fld>
            <a:endParaRPr lang="zh-CN" altLang="en-US"/>
          </a:p>
        </p:txBody>
      </p:sp>
    </p:spTree>
    <p:extLst>
      <p:ext uri="{BB962C8B-B14F-4D97-AF65-F5344CB8AC3E}">
        <p14:creationId xmlns:p14="http://schemas.microsoft.com/office/powerpoint/2010/main" val="268243980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51</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52</a:t>
            </a:fld>
            <a:endParaRPr lang="zh-CN" altLang="en-US"/>
          </a:p>
        </p:txBody>
      </p:sp>
    </p:spTree>
    <p:extLst>
      <p:ext uri="{BB962C8B-B14F-4D97-AF65-F5344CB8AC3E}">
        <p14:creationId xmlns:p14="http://schemas.microsoft.com/office/powerpoint/2010/main" val="17298528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53</a:t>
            </a:fld>
            <a:endParaRPr lang="zh-CN" altLang="en-US"/>
          </a:p>
        </p:txBody>
      </p:sp>
    </p:spTree>
    <p:extLst>
      <p:ext uri="{BB962C8B-B14F-4D97-AF65-F5344CB8AC3E}">
        <p14:creationId xmlns:p14="http://schemas.microsoft.com/office/powerpoint/2010/main" val="22128312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54</a:t>
            </a:fld>
            <a:endParaRPr lang="zh-CN" altLang="en-US"/>
          </a:p>
        </p:txBody>
      </p:sp>
    </p:spTree>
    <p:extLst>
      <p:ext uri="{BB962C8B-B14F-4D97-AF65-F5344CB8AC3E}">
        <p14:creationId xmlns:p14="http://schemas.microsoft.com/office/powerpoint/2010/main" val="209486404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55</a:t>
            </a:fld>
            <a:endParaRPr lang="zh-CN" altLang="en-US"/>
          </a:p>
        </p:txBody>
      </p:sp>
    </p:spTree>
    <p:extLst>
      <p:ext uri="{BB962C8B-B14F-4D97-AF65-F5344CB8AC3E}">
        <p14:creationId xmlns:p14="http://schemas.microsoft.com/office/powerpoint/2010/main" val="108938185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56</a:t>
            </a:fld>
            <a:endParaRPr lang="zh-CN" altLang="en-US"/>
          </a:p>
        </p:txBody>
      </p:sp>
    </p:spTree>
    <p:extLst>
      <p:ext uri="{BB962C8B-B14F-4D97-AF65-F5344CB8AC3E}">
        <p14:creationId xmlns:p14="http://schemas.microsoft.com/office/powerpoint/2010/main" val="4653828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57</a:t>
            </a:fld>
            <a:endParaRPr lang="zh-CN" altLang="en-US"/>
          </a:p>
        </p:txBody>
      </p:sp>
    </p:spTree>
    <p:extLst>
      <p:ext uri="{BB962C8B-B14F-4D97-AF65-F5344CB8AC3E}">
        <p14:creationId xmlns:p14="http://schemas.microsoft.com/office/powerpoint/2010/main" val="276667204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58</a:t>
            </a:fld>
            <a:endParaRPr lang="zh-CN" altLang="en-US"/>
          </a:p>
        </p:txBody>
      </p:sp>
    </p:spTree>
    <p:extLst>
      <p:ext uri="{BB962C8B-B14F-4D97-AF65-F5344CB8AC3E}">
        <p14:creationId xmlns:p14="http://schemas.microsoft.com/office/powerpoint/2010/main" val="131917259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59</a:t>
            </a:fld>
            <a:endParaRPr lang="zh-CN" altLang="en-US"/>
          </a:p>
        </p:txBody>
      </p:sp>
    </p:spTree>
    <p:extLst>
      <p:ext uri="{BB962C8B-B14F-4D97-AF65-F5344CB8AC3E}">
        <p14:creationId xmlns:p14="http://schemas.microsoft.com/office/powerpoint/2010/main" val="936347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60</a:t>
            </a:fld>
            <a:endParaRPr lang="zh-CN" altLang="en-US"/>
          </a:p>
        </p:txBody>
      </p:sp>
    </p:spTree>
    <p:extLst>
      <p:ext uri="{BB962C8B-B14F-4D97-AF65-F5344CB8AC3E}">
        <p14:creationId xmlns:p14="http://schemas.microsoft.com/office/powerpoint/2010/main" val="19610799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61</a:t>
            </a:fld>
            <a:endParaRPr lang="zh-CN" altLang="en-US"/>
          </a:p>
        </p:txBody>
      </p:sp>
    </p:spTree>
    <p:extLst>
      <p:ext uri="{BB962C8B-B14F-4D97-AF65-F5344CB8AC3E}">
        <p14:creationId xmlns:p14="http://schemas.microsoft.com/office/powerpoint/2010/main" val="110637496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62</a:t>
            </a:fld>
            <a:endParaRPr lang="zh-CN" altLang="en-US"/>
          </a:p>
        </p:txBody>
      </p:sp>
    </p:spTree>
    <p:extLst>
      <p:ext uri="{BB962C8B-B14F-4D97-AF65-F5344CB8AC3E}">
        <p14:creationId xmlns:p14="http://schemas.microsoft.com/office/powerpoint/2010/main" val="186041394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63</a:t>
            </a:fld>
            <a:endParaRPr lang="zh-CN" altLang="en-US"/>
          </a:p>
        </p:txBody>
      </p:sp>
    </p:spTree>
    <p:extLst>
      <p:ext uri="{BB962C8B-B14F-4D97-AF65-F5344CB8AC3E}">
        <p14:creationId xmlns:p14="http://schemas.microsoft.com/office/powerpoint/2010/main" val="112143568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64</a:t>
            </a:fld>
            <a:endParaRPr lang="zh-CN" altLang="en-US"/>
          </a:p>
        </p:txBody>
      </p:sp>
    </p:spTree>
    <p:extLst>
      <p:ext uri="{BB962C8B-B14F-4D97-AF65-F5344CB8AC3E}">
        <p14:creationId xmlns:p14="http://schemas.microsoft.com/office/powerpoint/2010/main" val="142256854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65</a:t>
            </a:fld>
            <a:endParaRPr lang="zh-CN" altLang="en-US"/>
          </a:p>
        </p:txBody>
      </p:sp>
    </p:spTree>
    <p:extLst>
      <p:ext uri="{BB962C8B-B14F-4D97-AF65-F5344CB8AC3E}">
        <p14:creationId xmlns:p14="http://schemas.microsoft.com/office/powerpoint/2010/main" val="190140720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66</a:t>
            </a:fld>
            <a:endParaRPr lang="zh-CN" altLang="en-US"/>
          </a:p>
        </p:txBody>
      </p:sp>
    </p:spTree>
    <p:extLst>
      <p:ext uri="{BB962C8B-B14F-4D97-AF65-F5344CB8AC3E}">
        <p14:creationId xmlns:p14="http://schemas.microsoft.com/office/powerpoint/2010/main" val="220674469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67</a:t>
            </a:fld>
            <a:endParaRPr lang="zh-CN" altLang="en-US"/>
          </a:p>
        </p:txBody>
      </p:sp>
    </p:spTree>
    <p:extLst>
      <p:ext uri="{BB962C8B-B14F-4D97-AF65-F5344CB8AC3E}">
        <p14:creationId xmlns:p14="http://schemas.microsoft.com/office/powerpoint/2010/main" val="110715631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68</a:t>
            </a:fld>
            <a:endParaRPr lang="zh-CN" altLang="en-US"/>
          </a:p>
        </p:txBody>
      </p:sp>
    </p:spTree>
    <p:extLst>
      <p:ext uri="{BB962C8B-B14F-4D97-AF65-F5344CB8AC3E}">
        <p14:creationId xmlns:p14="http://schemas.microsoft.com/office/powerpoint/2010/main" val="180024284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69</a:t>
            </a:fld>
            <a:endParaRPr lang="zh-CN" altLang="en-US"/>
          </a:p>
        </p:txBody>
      </p:sp>
    </p:spTree>
    <p:extLst>
      <p:ext uri="{BB962C8B-B14F-4D97-AF65-F5344CB8AC3E}">
        <p14:creationId xmlns:p14="http://schemas.microsoft.com/office/powerpoint/2010/main" val="17045718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70</a:t>
            </a:fld>
            <a:endParaRPr lang="zh-CN" altLang="en-US"/>
          </a:p>
        </p:txBody>
      </p:sp>
    </p:spTree>
    <p:extLst>
      <p:ext uri="{BB962C8B-B14F-4D97-AF65-F5344CB8AC3E}">
        <p14:creationId xmlns:p14="http://schemas.microsoft.com/office/powerpoint/2010/main" val="228100795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71</a:t>
            </a:fld>
            <a:endParaRPr lang="zh-CN" altLang="en-US"/>
          </a:p>
        </p:txBody>
      </p:sp>
    </p:spTree>
    <p:extLst>
      <p:ext uri="{BB962C8B-B14F-4D97-AF65-F5344CB8AC3E}">
        <p14:creationId xmlns:p14="http://schemas.microsoft.com/office/powerpoint/2010/main" val="186956512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72</a:t>
            </a:fld>
            <a:endParaRPr lang="zh-CN" altLang="en-US"/>
          </a:p>
        </p:txBody>
      </p:sp>
    </p:spTree>
    <p:extLst>
      <p:ext uri="{BB962C8B-B14F-4D97-AF65-F5344CB8AC3E}">
        <p14:creationId xmlns:p14="http://schemas.microsoft.com/office/powerpoint/2010/main" val="213147417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73</a:t>
            </a:fld>
            <a:endParaRPr lang="zh-CN" altLang="en-US"/>
          </a:p>
        </p:txBody>
      </p:sp>
    </p:spTree>
    <p:extLst>
      <p:ext uri="{BB962C8B-B14F-4D97-AF65-F5344CB8AC3E}">
        <p14:creationId xmlns:p14="http://schemas.microsoft.com/office/powerpoint/2010/main" val="13808187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74</a:t>
            </a:fld>
            <a:endParaRPr lang="zh-CN" altLang="en-US"/>
          </a:p>
        </p:txBody>
      </p:sp>
    </p:spTree>
    <p:extLst>
      <p:ext uri="{BB962C8B-B14F-4D97-AF65-F5344CB8AC3E}">
        <p14:creationId xmlns:p14="http://schemas.microsoft.com/office/powerpoint/2010/main" val="343735942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75</a:t>
            </a:fld>
            <a:endParaRPr lang="zh-CN" altLang="en-US"/>
          </a:p>
        </p:txBody>
      </p:sp>
    </p:spTree>
    <p:extLst>
      <p:ext uri="{BB962C8B-B14F-4D97-AF65-F5344CB8AC3E}">
        <p14:creationId xmlns:p14="http://schemas.microsoft.com/office/powerpoint/2010/main" val="104120202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76</a:t>
            </a:fld>
            <a:endParaRPr lang="zh-CN" altLang="en-US"/>
          </a:p>
        </p:txBody>
      </p:sp>
    </p:spTree>
    <p:extLst>
      <p:ext uri="{BB962C8B-B14F-4D97-AF65-F5344CB8AC3E}">
        <p14:creationId xmlns:p14="http://schemas.microsoft.com/office/powerpoint/2010/main" val="176284556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77</a:t>
            </a:fld>
            <a:endParaRPr lang="zh-CN" altLang="en-US"/>
          </a:p>
        </p:txBody>
      </p:sp>
    </p:spTree>
    <p:extLst>
      <p:ext uri="{BB962C8B-B14F-4D97-AF65-F5344CB8AC3E}">
        <p14:creationId xmlns:p14="http://schemas.microsoft.com/office/powerpoint/2010/main" val="404591770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78</a:t>
            </a:fld>
            <a:endParaRPr lang="zh-CN" altLang="en-US"/>
          </a:p>
        </p:txBody>
      </p:sp>
    </p:spTree>
    <p:extLst>
      <p:ext uri="{BB962C8B-B14F-4D97-AF65-F5344CB8AC3E}">
        <p14:creationId xmlns:p14="http://schemas.microsoft.com/office/powerpoint/2010/main" val="155617689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79</a:t>
            </a:fld>
            <a:endParaRPr lang="zh-CN" altLang="en-US"/>
          </a:p>
        </p:txBody>
      </p:sp>
    </p:spTree>
    <p:extLst>
      <p:ext uri="{BB962C8B-B14F-4D97-AF65-F5344CB8AC3E}">
        <p14:creationId xmlns:p14="http://schemas.microsoft.com/office/powerpoint/2010/main" val="2684874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a:t>
            </a:fld>
            <a:endParaRPr lang="zh-CN" altLang="en-US"/>
          </a:p>
        </p:txBody>
      </p:sp>
    </p:spTree>
    <p:extLst>
      <p:ext uri="{BB962C8B-B14F-4D97-AF65-F5344CB8AC3E}">
        <p14:creationId xmlns:p14="http://schemas.microsoft.com/office/powerpoint/2010/main" val="368937954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80</a:t>
            </a:fld>
            <a:endParaRPr lang="zh-CN" altLang="en-US"/>
          </a:p>
        </p:txBody>
      </p:sp>
    </p:spTree>
    <p:extLst>
      <p:ext uri="{BB962C8B-B14F-4D97-AF65-F5344CB8AC3E}">
        <p14:creationId xmlns:p14="http://schemas.microsoft.com/office/powerpoint/2010/main" val="76077789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81</a:t>
            </a:fld>
            <a:endParaRPr lang="zh-CN" altLang="en-US"/>
          </a:p>
        </p:txBody>
      </p:sp>
    </p:spTree>
    <p:extLst>
      <p:ext uri="{BB962C8B-B14F-4D97-AF65-F5344CB8AC3E}">
        <p14:creationId xmlns:p14="http://schemas.microsoft.com/office/powerpoint/2010/main" val="285075844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82</a:t>
            </a:fld>
            <a:endParaRPr lang="zh-CN" altLang="en-US"/>
          </a:p>
        </p:txBody>
      </p:sp>
    </p:spTree>
    <p:extLst>
      <p:ext uri="{BB962C8B-B14F-4D97-AF65-F5344CB8AC3E}">
        <p14:creationId xmlns:p14="http://schemas.microsoft.com/office/powerpoint/2010/main" val="323541596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83</a:t>
            </a:fld>
            <a:endParaRPr lang="zh-CN" altLang="en-US"/>
          </a:p>
        </p:txBody>
      </p:sp>
    </p:spTree>
    <p:extLst>
      <p:ext uri="{BB962C8B-B14F-4D97-AF65-F5344CB8AC3E}">
        <p14:creationId xmlns:p14="http://schemas.microsoft.com/office/powerpoint/2010/main" val="347578012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84</a:t>
            </a:fld>
            <a:endParaRPr lang="zh-CN" altLang="en-US"/>
          </a:p>
        </p:txBody>
      </p:sp>
    </p:spTree>
    <p:extLst>
      <p:ext uri="{BB962C8B-B14F-4D97-AF65-F5344CB8AC3E}">
        <p14:creationId xmlns:p14="http://schemas.microsoft.com/office/powerpoint/2010/main" val="83260268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85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86</a:t>
            </a:fld>
            <a:endParaRPr lang="zh-CN" altLang="en-US"/>
          </a:p>
        </p:txBody>
      </p:sp>
    </p:spTree>
    <p:extLst>
      <p:ext uri="{BB962C8B-B14F-4D97-AF65-F5344CB8AC3E}">
        <p14:creationId xmlns:p14="http://schemas.microsoft.com/office/powerpoint/2010/main" val="264882999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87</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88</a:t>
            </a:fld>
            <a:endParaRPr lang="zh-CN" altLang="en-US"/>
          </a:p>
        </p:txBody>
      </p:sp>
    </p:spTree>
    <p:extLst>
      <p:ext uri="{BB962C8B-B14F-4D97-AF65-F5344CB8AC3E}">
        <p14:creationId xmlns:p14="http://schemas.microsoft.com/office/powerpoint/2010/main" val="381920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9</a:t>
            </a:fld>
            <a:endParaRPr lang="zh-CN" altLang="en-US"/>
          </a:p>
        </p:txBody>
      </p:sp>
    </p:spTree>
    <p:extLst>
      <p:ext uri="{BB962C8B-B14F-4D97-AF65-F5344CB8AC3E}">
        <p14:creationId xmlns:p14="http://schemas.microsoft.com/office/powerpoint/2010/main" val="383493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282" y="2130922"/>
            <a:ext cx="10361851" cy="1470365"/>
          </a:xfrm>
        </p:spPr>
        <p:txBody>
          <a:bodyPr/>
          <a:lstStyle/>
          <a:p>
            <a:r>
              <a:rPr lang="en-US"/>
              <a:t>Click to edit Master title style</a:t>
            </a:r>
          </a:p>
        </p:txBody>
      </p:sp>
      <p:sp>
        <p:nvSpPr>
          <p:cNvPr id="3" name="Subtitle 2"/>
          <p:cNvSpPr>
            <a:spLocks noGrp="1"/>
          </p:cNvSpPr>
          <p:nvPr>
            <p:ph type="subTitle" idx="1"/>
          </p:nvPr>
        </p:nvSpPr>
        <p:spPr>
          <a:xfrm>
            <a:off x="1828563" y="3887100"/>
            <a:ext cx="8533289" cy="1753006"/>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406E9206-D2D6-4057-92D4-39C87A03E66D}"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896262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24" y="273113"/>
            <a:ext cx="4010562" cy="1162320"/>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6113" y="273117"/>
            <a:ext cx="6814780" cy="5854468"/>
          </a:xfrm>
        </p:spPr>
        <p:txBody>
          <a:bodyPr/>
          <a:lstStyle>
            <a:lvl1pPr>
              <a:defRPr sz="4300"/>
            </a:lvl1pPr>
            <a:lvl2pPr>
              <a:defRPr sz="38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524" y="1435437"/>
            <a:ext cx="4010562" cy="46921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43C7FCF6-76BD-4495-B08F-4C059D2BA31F}"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97129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406" y="4801714"/>
            <a:ext cx="7314248" cy="566870"/>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406" y="612918"/>
            <a:ext cx="7314248" cy="4115753"/>
          </a:xfrm>
        </p:spPr>
        <p:txBody>
          <a:bodyPr/>
          <a:lstStyle>
            <a:lvl1pPr marL="0" indent="0">
              <a:buNone/>
              <a:defRPr sz="4300"/>
            </a:lvl1pPr>
            <a:lvl2pPr marL="609585" indent="0">
              <a:buNone/>
              <a:defRPr sz="3800"/>
            </a:lvl2pPr>
            <a:lvl3pPr marL="1219170" indent="0">
              <a:buNone/>
              <a:defRPr sz="3200"/>
            </a:lvl3pPr>
            <a:lvl4pPr marL="1828754" indent="0">
              <a:buNone/>
              <a:defRPr sz="2700"/>
            </a:lvl4pPr>
            <a:lvl5pPr marL="2438339" indent="0">
              <a:buNone/>
              <a:defRPr sz="2700"/>
            </a:lvl5pPr>
            <a:lvl6pPr marL="3047924" indent="0">
              <a:buNone/>
              <a:defRPr sz="2700"/>
            </a:lvl6pPr>
            <a:lvl7pPr marL="3657509" indent="0">
              <a:buNone/>
              <a:defRPr sz="2700"/>
            </a:lvl7pPr>
            <a:lvl8pPr marL="4267093" indent="0">
              <a:buNone/>
              <a:defRPr sz="2700"/>
            </a:lvl8pPr>
            <a:lvl9pPr marL="4876678" indent="0">
              <a:buNone/>
              <a:defRPr sz="2700"/>
            </a:lvl9pPr>
          </a:lstStyle>
          <a:p>
            <a:endParaRPr lang="en-US" dirty="0"/>
          </a:p>
        </p:txBody>
      </p:sp>
      <p:sp>
        <p:nvSpPr>
          <p:cNvPr id="4" name="Text Placeholder 3"/>
          <p:cNvSpPr>
            <a:spLocks noGrp="1"/>
          </p:cNvSpPr>
          <p:nvPr>
            <p:ph type="body" sz="half" idx="2"/>
          </p:nvPr>
        </p:nvSpPr>
        <p:spPr>
          <a:xfrm>
            <a:off x="2389406" y="5368584"/>
            <a:ext cx="7314248" cy="8050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E257577C-F53D-4BB9-9408-EB84DEB3CD80}"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373267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77D58058-BD14-4845-947D-4A9B79A00D09}"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28385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8050" y="274704"/>
            <a:ext cx="2742843" cy="58528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522" y="274704"/>
            <a:ext cx="8025355" cy="58528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18ECB469-C949-4E3F-B0CB-0C15DA7B7F92}"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046711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125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C052E9E1-D97D-4C90-BB96-FA1ED58B786F}"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9115628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960" y="4407923"/>
            <a:ext cx="10361851" cy="1362390"/>
          </a:xfrm>
        </p:spPr>
        <p:txBody>
          <a:bodyPr anchor="t"/>
          <a:lstStyle>
            <a:lvl1pPr algn="l">
              <a:defRPr sz="5400" b="1" cap="all"/>
            </a:lvl1pPr>
          </a:lstStyle>
          <a:p>
            <a:r>
              <a:rPr lang="en-US"/>
              <a:t>Click to edit Master title style</a:t>
            </a:r>
          </a:p>
        </p:txBody>
      </p:sp>
      <p:sp>
        <p:nvSpPr>
          <p:cNvPr id="3" name="Text Placeholder 2"/>
          <p:cNvSpPr>
            <a:spLocks noGrp="1"/>
          </p:cNvSpPr>
          <p:nvPr>
            <p:ph type="body" idx="1"/>
          </p:nvPr>
        </p:nvSpPr>
        <p:spPr>
          <a:xfrm>
            <a:off x="962960" y="2907387"/>
            <a:ext cx="10361851" cy="1500534"/>
          </a:xfrm>
        </p:spPr>
        <p:txBody>
          <a:bodyPr anchor="b"/>
          <a:lstStyle>
            <a:lvl1pPr marL="0" indent="0">
              <a:buNone/>
              <a:defRPr sz="2700">
                <a:solidFill>
                  <a:schemeClr val="tx1">
                    <a:tint val="75000"/>
                  </a:schemeClr>
                </a:solidFill>
              </a:defRPr>
            </a:lvl1pPr>
            <a:lvl2pPr marL="609585" indent="0">
              <a:buNone/>
              <a:defRPr sz="2400">
                <a:solidFill>
                  <a:schemeClr val="tx1">
                    <a:tint val="75000"/>
                  </a:schemeClr>
                </a:solidFill>
              </a:defRPr>
            </a:lvl2pPr>
            <a:lvl3pPr marL="1219170" indent="0">
              <a:buNone/>
              <a:defRPr sz="2200">
                <a:solidFill>
                  <a:schemeClr val="tx1">
                    <a:tint val="75000"/>
                  </a:schemeClr>
                </a:solidFill>
              </a:defRPr>
            </a:lvl3pPr>
            <a:lvl4pPr marL="1828754" indent="0">
              <a:buNone/>
              <a:defRPr sz="1900">
                <a:solidFill>
                  <a:schemeClr val="tx1">
                    <a:tint val="75000"/>
                  </a:schemeClr>
                </a:solidFill>
              </a:defRPr>
            </a:lvl4pPr>
            <a:lvl5pPr marL="2438339" indent="0">
              <a:buNone/>
              <a:defRPr sz="1900">
                <a:solidFill>
                  <a:schemeClr val="tx1">
                    <a:tint val="75000"/>
                  </a:schemeClr>
                </a:solidFill>
              </a:defRPr>
            </a:lvl5pPr>
            <a:lvl6pPr marL="3047924" indent="0">
              <a:buNone/>
              <a:defRPr sz="1900">
                <a:solidFill>
                  <a:schemeClr val="tx1">
                    <a:tint val="75000"/>
                  </a:schemeClr>
                </a:solidFill>
              </a:defRPr>
            </a:lvl6pPr>
            <a:lvl7pPr marL="3657509" indent="0">
              <a:buNone/>
              <a:defRPr sz="1900">
                <a:solidFill>
                  <a:schemeClr val="tx1">
                    <a:tint val="75000"/>
                  </a:schemeClr>
                </a:solidFill>
              </a:defRPr>
            </a:lvl7pPr>
            <a:lvl8pPr marL="4267093" indent="0">
              <a:buNone/>
              <a:defRPr sz="1900">
                <a:solidFill>
                  <a:schemeClr val="tx1">
                    <a:tint val="75000"/>
                  </a:schemeClr>
                </a:solidFill>
              </a:defRPr>
            </a:lvl8pPr>
            <a:lvl9pPr marL="4876678"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814779EE-1E16-4CC5-A459-C716090F6017}"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51570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522"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6794"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A3311C9F-D64E-4824-A709-CF61DE4E0BDD}"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69661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a:defRPr/>
            </a:pPr>
            <a:fld id="{9196EC2F-0988-4314-AD4B-24FF16D7B45E}"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4" name="页脚占位符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灯片编号占位符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矩形 6"/>
          <p:cNvSpPr/>
          <p:nvPr userDrawn="1"/>
        </p:nvSpPr>
        <p:spPr>
          <a:xfrm>
            <a:off x="7221046" y="5009924"/>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模板下载：</a:t>
            </a:r>
            <a:r>
              <a:rPr kumimoji="0" lang="en-US" altLang="zh-CN" sz="100" b="0" i="0" u="none" strike="noStrike" kern="0" cap="none" spc="0" normalizeH="0" baseline="0" noProof="0" dirty="0">
                <a:ln>
                  <a:noFill/>
                </a:ln>
                <a:solidFill>
                  <a:schemeClr val="bg2"/>
                </a:solidFill>
                <a:effectLst/>
                <a:uLnTx/>
                <a:uFillTx/>
              </a:rPr>
              <a:t>www.1ppt.com/moban/     </a:t>
            </a:r>
            <a:r>
              <a:rPr kumimoji="0" lang="zh-CN" altLang="en-US" sz="100" b="0" i="0" u="none" strike="noStrike" kern="0" cap="none" spc="0" normalizeH="0" baseline="0" noProof="0" dirty="0">
                <a:ln>
                  <a:noFill/>
                </a:ln>
                <a:solidFill>
                  <a:schemeClr val="bg2"/>
                </a:solidFill>
                <a:effectLst/>
                <a:uLnTx/>
                <a:uFillTx/>
              </a:rPr>
              <a:t>行业</a:t>
            </a: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模板：</a:t>
            </a:r>
            <a:r>
              <a:rPr kumimoji="0" lang="en-US" altLang="zh-CN" sz="100" b="0" i="0" u="none" strike="noStrike" kern="0" cap="none" spc="0" normalizeH="0" baseline="0" noProof="0" dirty="0">
                <a:ln>
                  <a:noFill/>
                </a:ln>
                <a:solidFill>
                  <a:schemeClr val="bg2"/>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节日</a:t>
            </a: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模板：</a:t>
            </a:r>
            <a:r>
              <a:rPr kumimoji="0" lang="en-US" altLang="zh-CN" sz="100" b="0" i="0" u="none" strike="noStrike" kern="0" cap="none" spc="0" normalizeH="0" baseline="0" noProof="0" dirty="0">
                <a:ln>
                  <a:noFill/>
                </a:ln>
                <a:solidFill>
                  <a:schemeClr val="bg2"/>
                </a:solidFill>
                <a:effectLst/>
                <a:uLnTx/>
                <a:uFillTx/>
              </a:rPr>
              <a:t>www.1ppt.com/jieri/           PPT</a:t>
            </a:r>
            <a:r>
              <a:rPr kumimoji="0" lang="zh-CN" altLang="en-US" sz="100" b="0" i="0" u="none" strike="noStrike" kern="0" cap="none" spc="0" normalizeH="0" baseline="0" noProof="0" dirty="0">
                <a:ln>
                  <a:noFill/>
                </a:ln>
                <a:solidFill>
                  <a:schemeClr val="bg2"/>
                </a:solidFill>
                <a:effectLst/>
                <a:uLnTx/>
                <a:uFillTx/>
              </a:rPr>
              <a:t>素材下载：</a:t>
            </a:r>
            <a:r>
              <a:rPr kumimoji="0" lang="en-US" altLang="zh-CN" sz="100" b="0" i="0" u="none" strike="noStrike" kern="0" cap="none" spc="0" normalizeH="0" baseline="0" noProof="0" dirty="0">
                <a:ln>
                  <a:noFill/>
                </a:ln>
                <a:solidFill>
                  <a:schemeClr val="bg2"/>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背景图片：</a:t>
            </a:r>
            <a:r>
              <a:rPr kumimoji="0" lang="en-US" altLang="zh-CN" sz="100" b="0" i="0" u="none" strike="noStrike" kern="0" cap="none" spc="0" normalizeH="0" baseline="0" noProof="0" dirty="0">
                <a:ln>
                  <a:noFill/>
                </a:ln>
                <a:solidFill>
                  <a:schemeClr val="bg2"/>
                </a:solidFill>
                <a:effectLst/>
                <a:uLnTx/>
                <a:uFillTx/>
              </a:rPr>
              <a:t>www.1ppt.com/beijing/      PPT</a:t>
            </a:r>
            <a:r>
              <a:rPr kumimoji="0" lang="zh-CN" altLang="en-US" sz="100" b="0" i="0" u="none" strike="noStrike" kern="0" cap="none" spc="0" normalizeH="0" baseline="0" noProof="0" dirty="0">
                <a:ln>
                  <a:noFill/>
                </a:ln>
                <a:solidFill>
                  <a:schemeClr val="bg2"/>
                </a:solidFill>
                <a:effectLst/>
                <a:uLnTx/>
                <a:uFillTx/>
              </a:rPr>
              <a:t>图表下载：</a:t>
            </a:r>
            <a:r>
              <a:rPr kumimoji="0" lang="en-US" altLang="zh-CN" sz="100" b="0" i="0" u="none" strike="noStrike" kern="0" cap="none" spc="0" normalizeH="0" baseline="0" noProof="0" dirty="0">
                <a:ln>
                  <a:noFill/>
                </a:ln>
                <a:solidFill>
                  <a:schemeClr val="bg2"/>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优秀</a:t>
            </a: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下载：</a:t>
            </a:r>
            <a:r>
              <a:rPr kumimoji="0" lang="en-US" altLang="zh-CN" sz="100" b="0" i="0" u="none" strike="noStrike" kern="0" cap="none" spc="0" normalizeH="0" baseline="0" noProof="0" dirty="0">
                <a:ln>
                  <a:noFill/>
                </a:ln>
                <a:solidFill>
                  <a:schemeClr val="bg2"/>
                </a:solidFill>
                <a:effectLst/>
                <a:uLnTx/>
                <a:uFillTx/>
              </a:rPr>
              <a:t>www.1ppt.com/xiazai/        PPT</a:t>
            </a:r>
            <a:r>
              <a:rPr kumimoji="0" lang="zh-CN" altLang="en-US" sz="100" b="0" i="0" u="none" strike="noStrike" kern="0" cap="none" spc="0" normalizeH="0" baseline="0" noProof="0" dirty="0">
                <a:ln>
                  <a:noFill/>
                </a:ln>
                <a:solidFill>
                  <a:schemeClr val="bg2"/>
                </a:solidFill>
                <a:effectLst/>
                <a:uLnTx/>
                <a:uFillTx/>
              </a:rPr>
              <a:t>教程： </a:t>
            </a:r>
            <a:r>
              <a:rPr kumimoji="0" lang="en-US" altLang="zh-CN" sz="100" b="0" i="0" u="none" strike="noStrike" kern="0" cap="none" spc="0" normalizeH="0" baseline="0" noProof="0" dirty="0">
                <a:ln>
                  <a:noFill/>
                </a:ln>
                <a:solidFill>
                  <a:schemeClr val="bg2"/>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Word</a:t>
            </a:r>
            <a:r>
              <a:rPr kumimoji="0" lang="zh-CN" altLang="en-US" sz="100" b="0" i="0" u="none" strike="noStrike" kern="0" cap="none" spc="0" normalizeH="0" baseline="0" noProof="0" dirty="0">
                <a:ln>
                  <a:noFill/>
                </a:ln>
                <a:solidFill>
                  <a:schemeClr val="bg2"/>
                </a:solidFill>
                <a:effectLst/>
                <a:uLnTx/>
                <a:uFillTx/>
              </a:rPr>
              <a:t>教程： </a:t>
            </a:r>
            <a:r>
              <a:rPr kumimoji="0" lang="en-US" altLang="zh-CN" sz="100" b="0" i="0" u="none" strike="noStrike" kern="0" cap="none" spc="0" normalizeH="0" baseline="0" noProof="0" dirty="0">
                <a:ln>
                  <a:noFill/>
                </a:ln>
                <a:solidFill>
                  <a:schemeClr val="bg2"/>
                </a:solidFill>
                <a:effectLst/>
                <a:uLnTx/>
                <a:uFillTx/>
              </a:rPr>
              <a:t>www.1ppt.com/word/              Excel</a:t>
            </a:r>
            <a:r>
              <a:rPr kumimoji="0" lang="zh-CN" altLang="en-US" sz="100" b="0" i="0" u="none" strike="noStrike" kern="0" cap="none" spc="0" normalizeH="0" baseline="0" noProof="0" dirty="0">
                <a:ln>
                  <a:noFill/>
                </a:ln>
                <a:solidFill>
                  <a:schemeClr val="bg2"/>
                </a:solidFill>
                <a:effectLst/>
                <a:uLnTx/>
                <a:uFillTx/>
              </a:rPr>
              <a:t>教程：</a:t>
            </a:r>
            <a:r>
              <a:rPr kumimoji="0" lang="en-US" altLang="zh-CN" sz="100" b="0" i="0" u="none" strike="noStrike" kern="0" cap="none" spc="0" normalizeH="0" baseline="0" noProof="0" dirty="0">
                <a:ln>
                  <a:noFill/>
                </a:ln>
                <a:solidFill>
                  <a:schemeClr val="bg2"/>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资料下载：</a:t>
            </a:r>
            <a:r>
              <a:rPr kumimoji="0" lang="en-US" altLang="zh-CN" sz="100" b="0" i="0" u="none" strike="noStrike" kern="0" cap="none" spc="0" normalizeH="0" baseline="0" noProof="0" dirty="0">
                <a:ln>
                  <a:noFill/>
                </a:ln>
                <a:solidFill>
                  <a:schemeClr val="bg2"/>
                </a:solidFill>
                <a:effectLst/>
                <a:uLnTx/>
                <a:uFillTx/>
              </a:rPr>
              <a:t>www.1ppt.com/ziliao/                PPT</a:t>
            </a:r>
            <a:r>
              <a:rPr kumimoji="0" lang="zh-CN" altLang="en-US" sz="100" b="0" i="0" u="none" strike="noStrike" kern="0" cap="none" spc="0" normalizeH="0" baseline="0" noProof="0" dirty="0">
                <a:ln>
                  <a:noFill/>
                </a:ln>
                <a:solidFill>
                  <a:schemeClr val="bg2"/>
                </a:solidFill>
                <a:effectLst/>
                <a:uLnTx/>
                <a:uFillTx/>
              </a:rPr>
              <a:t>课件下载：</a:t>
            </a:r>
            <a:r>
              <a:rPr kumimoji="0" lang="en-US" altLang="zh-CN" sz="100" b="0" i="0" u="none" strike="noStrike" kern="0" cap="none" spc="0" normalizeH="0" baseline="0" noProof="0" dirty="0">
                <a:ln>
                  <a:noFill/>
                </a:ln>
                <a:solidFill>
                  <a:schemeClr val="bg2"/>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范文下载：</a:t>
            </a:r>
            <a:r>
              <a:rPr kumimoji="0" lang="en-US" altLang="zh-CN" sz="100" b="0" i="0" u="none" strike="noStrike" kern="0" cap="none" spc="0" normalizeH="0" baseline="0" noProof="0" dirty="0">
                <a:ln>
                  <a:noFill/>
                </a:ln>
                <a:solidFill>
                  <a:schemeClr val="bg2"/>
                </a:solidFill>
                <a:effectLst/>
                <a:uLnTx/>
                <a:uFillTx/>
              </a:rPr>
              <a:t>www.1ppt.com/fanwen/             </a:t>
            </a:r>
            <a:r>
              <a:rPr kumimoji="0" lang="zh-CN" altLang="en-US" sz="100" b="0" i="0" u="none" strike="noStrike" kern="0" cap="none" spc="0" normalizeH="0" baseline="0" noProof="0" dirty="0">
                <a:ln>
                  <a:noFill/>
                </a:ln>
                <a:solidFill>
                  <a:schemeClr val="bg2"/>
                </a:solidFill>
                <a:effectLst/>
                <a:uLnTx/>
                <a:uFillTx/>
              </a:rPr>
              <a:t>试卷下载：</a:t>
            </a:r>
            <a:r>
              <a:rPr kumimoji="0" lang="en-US" altLang="zh-CN" sz="100" b="0" i="0" u="none" strike="noStrike" kern="0" cap="none" spc="0" normalizeH="0" baseline="0" noProof="0" dirty="0">
                <a:ln>
                  <a:noFill/>
                </a:ln>
                <a:solidFill>
                  <a:schemeClr val="bg2"/>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教案下载：</a:t>
            </a:r>
            <a:r>
              <a:rPr kumimoji="0" lang="en-US" altLang="zh-CN" sz="100" b="0" i="0" u="none" strike="noStrike" kern="0" cap="none" spc="0" normalizeH="0" baseline="0" noProof="0" dirty="0">
                <a:ln>
                  <a:noFill/>
                </a:ln>
                <a:solidFill>
                  <a:schemeClr val="bg2"/>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字体下载：</a:t>
            </a:r>
            <a:r>
              <a:rPr kumimoji="0" lang="en-US" altLang="zh-CN" sz="100" b="0" i="0" u="none" strike="noStrike" kern="0" cap="none" spc="0" normalizeH="0" baseline="0" noProof="0" dirty="0">
                <a:ln>
                  <a:noFill/>
                </a:ln>
                <a:solidFill>
                  <a:schemeClr val="bg2"/>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 </a:t>
            </a:r>
            <a:endParaRPr kumimoji="0" lang="zh-CN" altLang="en-US" sz="100" b="0" i="0" u="none" strike="noStrike" kern="0" cap="none" spc="0" normalizeH="0" baseline="0" noProof="0" dirty="0">
              <a:ln>
                <a:noFill/>
              </a:ln>
              <a:solidFill>
                <a:schemeClr val="bg2"/>
              </a:solidFill>
              <a:effectLst/>
              <a:uLnTx/>
              <a:uFillTx/>
            </a:endParaRPr>
          </a:p>
        </p:txBody>
      </p:sp>
    </p:spTree>
    <p:extLst>
      <p:ext uri="{BB962C8B-B14F-4D97-AF65-F5344CB8AC3E}">
        <p14:creationId xmlns:p14="http://schemas.microsoft.com/office/powerpoint/2010/main" val="113267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522" y="1535469"/>
            <a:ext cx="5386216"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a:t>Click to edit Master text styles</a:t>
            </a:r>
          </a:p>
        </p:txBody>
      </p:sp>
      <p:sp>
        <p:nvSpPr>
          <p:cNvPr id="4" name="Content Placeholder 3"/>
          <p:cNvSpPr>
            <a:spLocks noGrp="1"/>
          </p:cNvSpPr>
          <p:nvPr>
            <p:ph sz="half" idx="2"/>
          </p:nvPr>
        </p:nvSpPr>
        <p:spPr>
          <a:xfrm>
            <a:off x="609522" y="2175380"/>
            <a:ext cx="5386216"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567" y="1535469"/>
            <a:ext cx="5388332"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a:t>Click to edit Master text styles</a:t>
            </a:r>
          </a:p>
        </p:txBody>
      </p:sp>
      <p:sp>
        <p:nvSpPr>
          <p:cNvPr id="6" name="Content Placeholder 5"/>
          <p:cNvSpPr>
            <a:spLocks noGrp="1"/>
          </p:cNvSpPr>
          <p:nvPr>
            <p:ph sz="quarter" idx="4"/>
          </p:nvPr>
        </p:nvSpPr>
        <p:spPr>
          <a:xfrm>
            <a:off x="6192567" y="2175380"/>
            <a:ext cx="5388332"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0A4318BD-B3C6-4D4B-B871-C29490A2E55A}"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494143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E14CAFC4-799C-4CDE-B92B-8C262F06CF3E}"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840117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圆角矩形 4"/>
          <p:cNvSpPr/>
          <p:nvPr userDrawn="1"/>
        </p:nvSpPr>
        <p:spPr>
          <a:xfrm>
            <a:off x="1139485" y="1031497"/>
            <a:ext cx="9911444" cy="42900"/>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6" name="圆角矩形 5"/>
          <p:cNvSpPr/>
          <p:nvPr userDrawn="1"/>
        </p:nvSpPr>
        <p:spPr>
          <a:xfrm>
            <a:off x="5899289" y="6453393"/>
            <a:ext cx="391838" cy="22015"/>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7" name="日期占位符 6"/>
          <p:cNvSpPr>
            <a:spLocks noGrp="1"/>
          </p:cNvSpPr>
          <p:nvPr>
            <p:ph type="dt" sz="half" idx="10"/>
          </p:nvPr>
        </p:nvSpPr>
        <p:spPr/>
        <p:txBody>
          <a:bodyPr/>
          <a:lstStyle/>
          <a:p>
            <a:pPr>
              <a:defRPr/>
            </a:pPr>
            <a:fld id="{3E729073-8FFE-4F18-B513-07581FC6638E}"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9" name="灯片编号占位符 8"/>
          <p:cNvSpPr>
            <a:spLocks noGrp="1"/>
          </p:cNvSpPr>
          <p:nvPr>
            <p:ph type="sldNum" sz="quarter" idx="12"/>
          </p:nvPr>
        </p:nvSpPr>
        <p:spPr>
          <a:xfrm>
            <a:off x="4672992" y="6397708"/>
            <a:ext cx="2844430" cy="365210"/>
          </a:xfrm>
        </p:spPr>
        <p:txBody>
          <a:bodyPr/>
          <a:lstStyle>
            <a:lvl1pPr algn="ctr">
              <a:defRPr>
                <a:latin typeface="ITC Avant Garde Std Bk" panose="020B0502020202020204" pitchFamily="34" charset="0"/>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96887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5321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521" y="274703"/>
            <a:ext cx="10971372" cy="1143265"/>
          </a:xfrm>
          <a:prstGeom prst="rect">
            <a:avLst/>
          </a:prstGeom>
        </p:spPr>
        <p:txBody>
          <a:bodyPr vert="horz" lIns="91436" tIns="45718" rIns="91436" bIns="45718" rtlCol="0" anchor="ctr">
            <a:normAutofit/>
          </a:bodyPr>
          <a:lstStyle/>
          <a:p>
            <a:r>
              <a:rPr lang="en-US" dirty="0"/>
              <a:t>Click to edit Master title style</a:t>
            </a:r>
          </a:p>
        </p:txBody>
      </p:sp>
      <p:sp>
        <p:nvSpPr>
          <p:cNvPr id="3" name="Text Placeholder 2"/>
          <p:cNvSpPr>
            <a:spLocks noGrp="1"/>
          </p:cNvSpPr>
          <p:nvPr>
            <p:ph type="body" idx="1"/>
          </p:nvPr>
        </p:nvSpPr>
        <p:spPr>
          <a:xfrm>
            <a:off x="609521" y="1600572"/>
            <a:ext cx="10971372" cy="4527011"/>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521" y="6357825"/>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9196EC2F-0988-4314-AD4B-24FF16D7B45E}" type="datetime1">
              <a:rPr lang="en-US" altLang="zh-CN" smtClean="0">
                <a:solidFill>
                  <a:prstClr val="black">
                    <a:tint val="75000"/>
                  </a:prstClr>
                </a:solidFill>
              </a:rPr>
              <a:pPr>
                <a:defRPr/>
              </a:pPr>
              <a:t>6/23/2019</a:t>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57825"/>
            <a:ext cx="3860297" cy="365210"/>
          </a:xfrm>
          <a:prstGeom prst="rect">
            <a:avLst/>
          </a:prstGeom>
        </p:spPr>
        <p:txBody>
          <a:bodyPr vert="horz" lIns="91436" tIns="45718" rIns="91436" bIns="45718" rtlCol="0" anchor="ctr"/>
          <a:lstStyle>
            <a:lvl1pPr algn="ctr">
              <a:defRPr sz="1600">
                <a:solidFill>
                  <a:schemeClr val="tx1">
                    <a:tint val="75000"/>
                  </a:schemeClr>
                </a:solidFill>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6463" y="6357825"/>
            <a:ext cx="2844430" cy="365210"/>
          </a:xfrm>
          <a:prstGeom prst="rect">
            <a:avLst/>
          </a:prstGeom>
        </p:spPr>
        <p:txBody>
          <a:bodyPr vert="horz" lIns="91436" tIns="45718" rIns="91436" bIns="45718" rtlCol="0" anchor="ctr"/>
          <a:lstStyle>
            <a:lvl1pPr algn="r">
              <a:defRPr sz="1600">
                <a:solidFill>
                  <a:schemeClr val="tx1">
                    <a:tint val="75000"/>
                  </a:schemeClr>
                </a:solidFill>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759065102"/>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70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Lst>
  <p:hf hdr="0" ftr="0" dt="0"/>
  <p:txStyles>
    <p:titleStyle>
      <a:lvl1pPr algn="ctr" defTabSz="1219170" rtl="0" eaLnBrk="1" latinLnBrk="0" hangingPunct="1">
        <a:spcBef>
          <a:spcPct val="0"/>
        </a:spcBef>
        <a:buNone/>
        <a:defRPr sz="5900"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800"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6.xml"/><Relationship Id="rId1" Type="http://schemas.openxmlformats.org/officeDocument/2006/relationships/slideLayout" Target="../slideLayouts/slideLayout9.xml"/><Relationship Id="rId4" Type="http://schemas.openxmlformats.org/officeDocument/2006/relationships/image" Target="../media/image21.jpeg"/></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3.xml"/><Relationship Id="rId1" Type="http://schemas.openxmlformats.org/officeDocument/2006/relationships/slideLayout" Target="../slideLayouts/slideLayout9.xml"/><Relationship Id="rId4" Type="http://schemas.openxmlformats.org/officeDocument/2006/relationships/image" Target="../media/image26.png"/></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4.xml"/><Relationship Id="rId1" Type="http://schemas.openxmlformats.org/officeDocument/2006/relationships/slideLayout" Target="../slideLayouts/slideLayout9.xml"/><Relationship Id="rId4" Type="http://schemas.openxmlformats.org/officeDocument/2006/relationships/image" Target="../media/image28.png"/></Relationships>
</file>

<file path=ppt/slides/_rels/slide4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5.xml"/><Relationship Id="rId1" Type="http://schemas.openxmlformats.org/officeDocument/2006/relationships/slideLayout" Target="../slideLayouts/slideLayout9.xml"/><Relationship Id="rId4" Type="http://schemas.openxmlformats.org/officeDocument/2006/relationships/image" Target="../media/image30.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9.xml"/><Relationship Id="rId1" Type="http://schemas.openxmlformats.org/officeDocument/2006/relationships/slideLayout" Target="../slideLayouts/slideLayout9.xml"/><Relationship Id="rId4" Type="http://schemas.openxmlformats.org/officeDocument/2006/relationships/image" Target="../media/image21.jpe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55.xml"/><Relationship Id="rId1" Type="http://schemas.openxmlformats.org/officeDocument/2006/relationships/slideLayout" Target="../slideLayouts/slideLayout9.xml"/><Relationship Id="rId4" Type="http://schemas.openxmlformats.org/officeDocument/2006/relationships/image" Target="../media/image21.jpeg"/></Relationships>
</file>

<file path=ppt/slides/_rels/slide5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6.xml"/><Relationship Id="rId1" Type="http://schemas.openxmlformats.org/officeDocument/2006/relationships/slideLayout" Target="../slideLayouts/slideLayout9.xml"/><Relationship Id="rId4" Type="http://schemas.openxmlformats.org/officeDocument/2006/relationships/image" Target="../media/image36.png"/></Relationships>
</file>

<file path=ppt/slides/_rels/slide5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hyperlink" Target="https://www.baidu.com/s?wd=Sim&amp;tn=SE_PcZhidaonwhc_ngpagmjz&amp;rsv_dl=gh_pc_zhidao" TargetMode="External"/><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71.xml"/><Relationship Id="rId1" Type="http://schemas.openxmlformats.org/officeDocument/2006/relationships/slideLayout" Target="../slideLayouts/slideLayout9.xml"/><Relationship Id="rId5" Type="http://schemas.openxmlformats.org/officeDocument/2006/relationships/image" Target="../media/image41.png"/><Relationship Id="rId4" Type="http://schemas.openxmlformats.org/officeDocument/2006/relationships/image" Target="../media/image40.png"/></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9.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9.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9.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9.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9.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9.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9.xml"/></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9.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9.xml"/></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9.xml"/><Relationship Id="rId1" Type="http://schemas.openxmlformats.org/officeDocument/2006/relationships/themeOverride" Target="../theme/themeOverride2.xml"/><Relationship Id="rId4" Type="http://schemas.openxmlformats.org/officeDocument/2006/relationships/image" Target="../media/image1.jpeg"/></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椭圆 52"/>
          <p:cNvSpPr/>
          <p:nvPr/>
        </p:nvSpPr>
        <p:spPr>
          <a:xfrm>
            <a:off x="4226580" y="1189171"/>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837697" y="1493629"/>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873038" y="1259623"/>
            <a:ext cx="1920268" cy="1920268"/>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模</a:t>
            </a:r>
          </a:p>
        </p:txBody>
      </p:sp>
      <p:sp>
        <p:nvSpPr>
          <p:cNvPr id="19" name="椭圆 18"/>
          <p:cNvSpPr/>
          <p:nvPr/>
        </p:nvSpPr>
        <p:spPr>
          <a:xfrm>
            <a:off x="4429044" y="499231"/>
            <a:ext cx="1920268" cy="1920268"/>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拟</a:t>
            </a:r>
          </a:p>
        </p:txBody>
      </p:sp>
      <p:sp>
        <p:nvSpPr>
          <p:cNvPr id="20" name="椭圆 19"/>
          <p:cNvSpPr/>
          <p:nvPr/>
        </p:nvSpPr>
        <p:spPr>
          <a:xfrm>
            <a:off x="5744935" y="1769786"/>
            <a:ext cx="1920268" cy="1920268"/>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三</a:t>
            </a:r>
          </a:p>
        </p:txBody>
      </p:sp>
      <p:sp>
        <p:nvSpPr>
          <p:cNvPr id="21" name="椭圆 20"/>
          <p:cNvSpPr/>
          <p:nvPr/>
        </p:nvSpPr>
        <p:spPr>
          <a:xfrm>
            <a:off x="7246465" y="1089571"/>
            <a:ext cx="1920268" cy="1920268"/>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国</a:t>
            </a:r>
          </a:p>
        </p:txBody>
      </p:sp>
      <p:sp>
        <p:nvSpPr>
          <p:cNvPr id="22" name="椭圆 21"/>
          <p:cNvSpPr/>
          <p:nvPr/>
        </p:nvSpPr>
        <p:spPr>
          <a:xfrm>
            <a:off x="7302079" y="535473"/>
            <a:ext cx="330428" cy="330428"/>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347303" y="3254840"/>
            <a:ext cx="546214" cy="54621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3776548" y="565986"/>
            <a:ext cx="394156" cy="394156"/>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791576" y="3315619"/>
            <a:ext cx="432256" cy="432256"/>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flipH="1">
            <a:off x="2598770" y="1567248"/>
            <a:ext cx="228245" cy="228245"/>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flipH="1">
            <a:off x="2279270" y="700165"/>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flipH="1">
            <a:off x="1751750" y="1452922"/>
            <a:ext cx="93232" cy="93232"/>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Freeform 10"/>
          <p:cNvSpPr>
            <a:spLocks noEditPoints="1"/>
          </p:cNvSpPr>
          <p:nvPr/>
        </p:nvSpPr>
        <p:spPr bwMode="auto">
          <a:xfrm>
            <a:off x="4350184" y="5633956"/>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sp>
        <p:nvSpPr>
          <p:cNvPr id="35" name="Rectangle 4"/>
          <p:cNvSpPr txBox="1">
            <a:spLocks noChangeArrowheads="1"/>
          </p:cNvSpPr>
          <p:nvPr/>
        </p:nvSpPr>
        <p:spPr bwMode="auto">
          <a:xfrm>
            <a:off x="4744103" y="4636140"/>
            <a:ext cx="4487574" cy="179249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62" tIns="34281" rIns="68562" bIns="34281" numCol="1" anchor="ctr" anchorCtr="0" compatLnSpc="1">
            <a:prstTxWarp prst="textNoShape">
              <a:avLst/>
            </a:prstTxWarp>
          </a:bodyPr>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algn="l"/>
            <a:r>
              <a:rPr lang="zh-CN" altLang="en-US" sz="2800" dirty="0">
                <a:solidFill>
                  <a:schemeClr val="tx1">
                    <a:lumMod val="50000"/>
                    <a:lumOff val="50000"/>
                  </a:schemeClr>
                </a:solidFill>
                <a:latin typeface="微软雅黑" panose="020B0503020204020204" charset="-122"/>
                <a:ea typeface="微软雅黑" panose="020B0503020204020204" charset="-122"/>
              </a:rPr>
              <a:t>指导老师：</a:t>
            </a:r>
            <a:r>
              <a:rPr lang="zh-CN" altLang="en-US" sz="2800" dirty="0">
                <a:solidFill>
                  <a:srgbClr val="393721"/>
                </a:solidFill>
                <a:latin typeface="方正宋刻本秀楷简体" panose="02000000000000000000" charset="-122"/>
                <a:ea typeface="方正宋刻本秀楷简体" panose="02000000000000000000" charset="-122"/>
              </a:rPr>
              <a:t>杨枨</a:t>
            </a:r>
            <a:endParaRPr lang="en-US" altLang="zh-CN" sz="2800" dirty="0">
              <a:solidFill>
                <a:srgbClr val="C00000"/>
              </a:solidFill>
              <a:latin typeface="方正宋刻本秀楷简体" panose="02000000000000000000" charset="-122"/>
              <a:ea typeface="方正宋刻本秀楷简体" panose="02000000000000000000" charset="-122"/>
            </a:endParaRPr>
          </a:p>
          <a:p>
            <a:pPr algn="l"/>
            <a:r>
              <a:rPr lang="zh-CN" altLang="en-US" sz="2800" dirty="0">
                <a:solidFill>
                  <a:schemeClr val="tx1">
                    <a:lumMod val="50000"/>
                    <a:lumOff val="50000"/>
                  </a:schemeClr>
                </a:solidFill>
                <a:latin typeface="微软雅黑" panose="020B0503020204020204" charset="-122"/>
                <a:ea typeface="微软雅黑" panose="020B0503020204020204" charset="-122"/>
              </a:rPr>
              <a:t>报告小组：</a:t>
            </a:r>
            <a:r>
              <a:rPr lang="en-US" altLang="zh-CN" sz="2800" dirty="0">
                <a:solidFill>
                  <a:srgbClr val="393721"/>
                </a:solidFill>
                <a:latin typeface="方正宋刻本秀楷简体" panose="02000000000000000000" charset="-122"/>
                <a:ea typeface="方正宋刻本秀楷简体" panose="02000000000000000000" charset="-122"/>
              </a:rPr>
              <a:t>G-16</a:t>
            </a:r>
          </a:p>
          <a:p>
            <a:pPr algn="l"/>
            <a:r>
              <a:rPr lang="zh-CN" altLang="en-US" sz="2800" dirty="0">
                <a:solidFill>
                  <a:schemeClr val="tx1">
                    <a:lumMod val="50000"/>
                    <a:lumOff val="50000"/>
                  </a:schemeClr>
                </a:solidFill>
                <a:latin typeface="微软雅黑" panose="020B0503020204020204" charset="-122"/>
                <a:ea typeface="微软雅黑" panose="020B0503020204020204" charset="-122"/>
              </a:rPr>
              <a:t>组长：</a:t>
            </a:r>
            <a:r>
              <a:rPr lang="zh-CN" altLang="en-US" sz="2800" dirty="0">
                <a:solidFill>
                  <a:srgbClr val="393721"/>
                </a:solidFill>
                <a:latin typeface="方正宋刻本秀楷简体" panose="02000000000000000000" charset="-122"/>
                <a:ea typeface="方正宋刻本秀楷简体" panose="02000000000000000000" charset="-122"/>
              </a:rPr>
              <a:t>王华怿</a:t>
            </a:r>
            <a:endParaRPr lang="zh-CN" altLang="en-US" sz="2800" dirty="0">
              <a:solidFill>
                <a:srgbClr val="C00000"/>
              </a:solidFill>
              <a:latin typeface="方正宋刻本秀楷简体" panose="02000000000000000000" charset="-122"/>
              <a:ea typeface="方正宋刻本秀楷简体" panose="02000000000000000000" charset="-122"/>
            </a:endParaRPr>
          </a:p>
          <a:p>
            <a:pPr algn="l"/>
            <a:r>
              <a:rPr lang="zh-CN" altLang="en-US" sz="2800" dirty="0">
                <a:solidFill>
                  <a:schemeClr val="tx1">
                    <a:lumMod val="50000"/>
                    <a:lumOff val="50000"/>
                  </a:schemeClr>
                </a:solidFill>
                <a:latin typeface="微软雅黑" panose="020B0503020204020204" charset="-122"/>
                <a:ea typeface="微软雅黑" panose="020B0503020204020204" charset="-122"/>
              </a:rPr>
              <a:t>组员：</a:t>
            </a:r>
            <a:r>
              <a:rPr lang="zh-CN" altLang="en-US" sz="2800" dirty="0">
                <a:solidFill>
                  <a:srgbClr val="393721"/>
                </a:solidFill>
                <a:latin typeface="方正宋刻本秀楷简体" panose="02000000000000000000" charset="-122"/>
                <a:ea typeface="方正宋刻本秀楷简体" panose="02000000000000000000" charset="-122"/>
              </a:rPr>
              <a:t>吴帅毅、王仕杰</a:t>
            </a:r>
          </a:p>
        </p:txBody>
      </p:sp>
      <p:sp>
        <p:nvSpPr>
          <p:cNvPr id="36" name="Rectangle 3"/>
          <p:cNvSpPr txBox="1">
            <a:spLocks noChangeArrowheads="1"/>
          </p:cNvSpPr>
          <p:nvPr/>
        </p:nvSpPr>
        <p:spPr bwMode="auto">
          <a:xfrm>
            <a:off x="1383160" y="3873751"/>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5800" b="1" dirty="0">
                <a:solidFill>
                  <a:srgbClr val="00C3D9"/>
                </a:solidFill>
                <a:latin typeface="微软雅黑" pitchFamily="34" charset="-122"/>
                <a:ea typeface="微软雅黑" pitchFamily="34" charset="-122"/>
              </a:rPr>
              <a:t>项目总结</a:t>
            </a:r>
          </a:p>
        </p:txBody>
      </p:sp>
      <p:grpSp>
        <p:nvGrpSpPr>
          <p:cNvPr id="7" name="组合 6"/>
          <p:cNvGrpSpPr/>
          <p:nvPr/>
        </p:nvGrpSpPr>
        <p:grpSpPr>
          <a:xfrm>
            <a:off x="2598770" y="6604217"/>
            <a:ext cx="7309443" cy="76200"/>
            <a:chOff x="2475009" y="6173367"/>
            <a:chExt cx="7309443" cy="76200"/>
          </a:xfrm>
        </p:grpSpPr>
        <p:sp>
          <p:nvSpPr>
            <p:cNvPr id="37" name="Rectangle 13"/>
            <p:cNvSpPr/>
            <p:nvPr/>
          </p:nvSpPr>
          <p:spPr>
            <a:xfrm>
              <a:off x="2475009" y="617336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4"/>
            <p:cNvSpPr/>
            <p:nvPr/>
          </p:nvSpPr>
          <p:spPr>
            <a:xfrm>
              <a:off x="8321412" y="617336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5"/>
            <p:cNvSpPr/>
            <p:nvPr/>
          </p:nvSpPr>
          <p:spPr>
            <a:xfrm>
              <a:off x="5401089" y="617336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40" name="Rectangle 16"/>
            <p:cNvSpPr/>
            <p:nvPr/>
          </p:nvSpPr>
          <p:spPr>
            <a:xfrm>
              <a:off x="6864129" y="617336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41" name="Rectangle 17"/>
            <p:cNvSpPr/>
            <p:nvPr/>
          </p:nvSpPr>
          <p:spPr>
            <a:xfrm>
              <a:off x="3938049" y="617336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2" name="椭圆 41"/>
          <p:cNvSpPr/>
          <p:nvPr/>
        </p:nvSpPr>
        <p:spPr>
          <a:xfrm>
            <a:off x="3385450" y="3368314"/>
            <a:ext cx="394156" cy="394156"/>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flipH="1">
            <a:off x="2450874" y="2966502"/>
            <a:ext cx="228245" cy="228245"/>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flipH="1">
            <a:off x="1646086" y="2421858"/>
            <a:ext cx="93232" cy="9323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H="1">
            <a:off x="1892926" y="3568038"/>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flipH="1">
            <a:off x="9482336" y="1933284"/>
            <a:ext cx="228245" cy="228245"/>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flipH="1">
            <a:off x="9599880" y="776698"/>
            <a:ext cx="93232" cy="93232"/>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flipH="1">
            <a:off x="10265008" y="1693562"/>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8509007" y="3171236"/>
            <a:ext cx="394156" cy="394156"/>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H="1">
            <a:off x="9404790" y="2916636"/>
            <a:ext cx="228245" cy="228245"/>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H="1">
            <a:off x="10432228" y="2633623"/>
            <a:ext cx="93232" cy="93232"/>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a:off x="10053327" y="3486475"/>
            <a:ext cx="128180" cy="12818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Freeform 10"/>
          <p:cNvSpPr>
            <a:spLocks noEditPoints="1"/>
          </p:cNvSpPr>
          <p:nvPr/>
        </p:nvSpPr>
        <p:spPr bwMode="auto">
          <a:xfrm>
            <a:off x="4350184" y="4735310"/>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sp>
        <p:nvSpPr>
          <p:cNvPr id="55" name="Freeform 10"/>
          <p:cNvSpPr>
            <a:spLocks noEditPoints="1"/>
          </p:cNvSpPr>
          <p:nvPr/>
        </p:nvSpPr>
        <p:spPr bwMode="auto">
          <a:xfrm>
            <a:off x="4350184" y="5184633"/>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sp>
        <p:nvSpPr>
          <p:cNvPr id="56" name="Freeform 10"/>
          <p:cNvSpPr>
            <a:spLocks noEditPoints="1"/>
          </p:cNvSpPr>
          <p:nvPr/>
        </p:nvSpPr>
        <p:spPr bwMode="auto">
          <a:xfrm>
            <a:off x="4350184" y="6047973"/>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pic>
        <p:nvPicPr>
          <p:cNvPr id="58"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8735411" y="4092353"/>
            <a:ext cx="2706389" cy="2435476"/>
          </a:xfrm>
          <a:prstGeom prst="ellipse">
            <a:avLst/>
          </a:prstGeom>
          <a:ln>
            <a:noFill/>
          </a:ln>
          <a:effectLst>
            <a:softEdge rad="112500"/>
          </a:effectLst>
        </p:spPr>
      </p:pic>
    </p:spTree>
    <p:extLst>
      <p:ext uri="{BB962C8B-B14F-4D97-AF65-F5344CB8AC3E}">
        <p14:creationId xmlns:p14="http://schemas.microsoft.com/office/powerpoint/2010/main" val="2328306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226548" y="168992"/>
            <a:ext cx="439681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t> </a:t>
            </a:r>
            <a:r>
              <a:rPr lang="zh-CN" altLang="en-US" sz="3600" b="1" cap="small" dirty="0">
                <a:solidFill>
                  <a:srgbClr val="00C3D9"/>
                </a:solidFill>
                <a:latin typeface="微软雅黑" panose="020B0503020204020204" pitchFamily="34" charset="-122"/>
                <a:ea typeface="微软雅黑" panose="020B0503020204020204" pitchFamily="34" charset="-122"/>
              </a:rPr>
              <a:t>设备</a:t>
            </a:r>
            <a:endParaRPr lang="zh-CN" altLang="zh-CN" sz="36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182111" y="597605"/>
            <a:ext cx="4147127" cy="1990097"/>
          </a:xfrm>
          <a:prstGeom prst="rect">
            <a:avLst/>
          </a:prstGeom>
        </p:spPr>
        <p:txBody>
          <a:bodyPr wrap="square">
            <a:spAutoFit/>
          </a:bodyPr>
          <a:lstStyle/>
          <a:p>
            <a:pPr indent="835025">
              <a:lnSpc>
                <a:spcPct val="150000"/>
              </a:lnSpc>
              <a:spcBef>
                <a:spcPts val="600"/>
              </a:spcBef>
              <a:spcAft>
                <a:spcPts val="600"/>
              </a:spcAft>
            </a:pPr>
            <a:r>
              <a:rPr lang="zh-CN" altLang="zh-CN" sz="2400" b="1" dirty="0">
                <a:solidFill>
                  <a:srgbClr val="FFFFFF">
                    <a:lumMod val="50000"/>
                  </a:srgbClr>
                </a:solidFill>
                <a:latin typeface="Open Sans" pitchFamily="34" charset="0"/>
                <a:cs typeface="Calibri" pitchFamily="34" charset="0"/>
              </a:rPr>
              <a:t>游戏引擎（</a:t>
            </a:r>
            <a:r>
              <a:rPr lang="en-US" altLang="zh-CN" sz="2400" b="1" dirty="0" err="1">
                <a:solidFill>
                  <a:srgbClr val="FFFFFF">
                    <a:lumMod val="50000"/>
                  </a:srgbClr>
                </a:solidFill>
                <a:latin typeface="Open Sans" pitchFamily="34" charset="0"/>
                <a:cs typeface="Calibri" pitchFamily="34" charset="0"/>
              </a:rPr>
              <a:t>Layabox</a:t>
            </a:r>
            <a:r>
              <a:rPr lang="zh-CN" altLang="zh-CN" sz="2400" b="1" dirty="0">
                <a:solidFill>
                  <a:srgbClr val="FFFFFF">
                    <a:lumMod val="50000"/>
                  </a:srgbClr>
                </a:solidFill>
                <a:latin typeface="Open Sans" pitchFamily="34" charset="0"/>
                <a:cs typeface="Calibri" pitchFamily="34" charset="0"/>
              </a:rPr>
              <a:t>）</a:t>
            </a:r>
            <a:endParaRPr lang="en-US" altLang="zh-CN" sz="2400" b="1" dirty="0">
              <a:solidFill>
                <a:srgbClr val="FFFFFF">
                  <a:lumMod val="50000"/>
                </a:srgbClr>
              </a:solidFill>
              <a:latin typeface="Open Sans" pitchFamily="34" charset="0"/>
              <a:cs typeface="Calibri" pitchFamily="34" charset="0"/>
            </a:endParaRPr>
          </a:p>
          <a:p>
            <a:pPr indent="835025">
              <a:lnSpc>
                <a:spcPct val="150000"/>
              </a:lnSpc>
              <a:spcBef>
                <a:spcPts val="600"/>
              </a:spcBef>
              <a:spcAft>
                <a:spcPts val="600"/>
              </a:spcAft>
            </a:pPr>
            <a:r>
              <a:rPr lang="zh-CN" altLang="zh-CN" sz="2400" b="1" dirty="0">
                <a:solidFill>
                  <a:srgbClr val="FFFFFF">
                    <a:lumMod val="50000"/>
                  </a:srgbClr>
                </a:solidFill>
                <a:latin typeface="Open Sans" pitchFamily="34" charset="0"/>
                <a:cs typeface="Calibri" pitchFamily="34" charset="0"/>
              </a:rPr>
              <a:t>配置管理工具（</a:t>
            </a:r>
            <a:r>
              <a:rPr lang="en-US" altLang="zh-CN" sz="2400" b="1" dirty="0" err="1">
                <a:solidFill>
                  <a:srgbClr val="FFFFFF">
                    <a:lumMod val="50000"/>
                  </a:srgbClr>
                </a:solidFill>
                <a:latin typeface="Open Sans" pitchFamily="34" charset="0"/>
                <a:cs typeface="Calibri" pitchFamily="34" charset="0"/>
              </a:rPr>
              <a:t>gittub</a:t>
            </a:r>
            <a:r>
              <a:rPr lang="zh-CN" altLang="zh-CN" sz="2400" b="1" dirty="0">
                <a:solidFill>
                  <a:srgbClr val="FFFFFF">
                    <a:lumMod val="50000"/>
                  </a:srgbClr>
                </a:solidFill>
                <a:latin typeface="Open Sans" pitchFamily="34" charset="0"/>
                <a:cs typeface="Calibri" pitchFamily="34" charset="0"/>
              </a:rPr>
              <a:t>）</a:t>
            </a:r>
            <a:endParaRPr lang="en-US" altLang="zh-CN" sz="2400" b="1" dirty="0">
              <a:solidFill>
                <a:srgbClr val="FFFFFF">
                  <a:lumMod val="50000"/>
                </a:srgbClr>
              </a:solidFill>
              <a:latin typeface="Open Sans" pitchFamily="34" charset="0"/>
              <a:cs typeface="Calibri" pitchFamily="34" charset="0"/>
            </a:endParaRPr>
          </a:p>
          <a:p>
            <a:pPr indent="835025">
              <a:lnSpc>
                <a:spcPct val="150000"/>
              </a:lnSpc>
              <a:spcBef>
                <a:spcPts val="600"/>
              </a:spcBef>
              <a:spcAft>
                <a:spcPts val="600"/>
              </a:spcAft>
            </a:pPr>
            <a:r>
              <a:rPr lang="zh-CN" altLang="en-US" sz="2400" b="1" dirty="0">
                <a:solidFill>
                  <a:srgbClr val="FFFFFF">
                    <a:lumMod val="50000"/>
                  </a:srgbClr>
                </a:solidFill>
                <a:latin typeface="Open Sans" pitchFamily="34" charset="0"/>
                <a:cs typeface="Calibri" pitchFamily="34" charset="0"/>
              </a:rPr>
              <a:t>微信开发者工具</a:t>
            </a:r>
            <a:endParaRPr lang="zh-CN" altLang="zh-CN" sz="2400" b="1" dirty="0">
              <a:solidFill>
                <a:srgbClr val="FFFFFF">
                  <a:lumMod val="50000"/>
                </a:srgbClr>
              </a:solidFill>
              <a:latin typeface="Open Sans" pitchFamily="34" charset="0"/>
              <a:cs typeface="Calibri" pitchFamily="34" charset="0"/>
            </a:endParaRPr>
          </a:p>
        </p:txBody>
      </p:sp>
      <p:sp>
        <p:nvSpPr>
          <p:cNvPr id="5" name="矩形 4"/>
          <p:cNvSpPr/>
          <p:nvPr/>
        </p:nvSpPr>
        <p:spPr>
          <a:xfrm>
            <a:off x="321793" y="3059607"/>
            <a:ext cx="1569660" cy="646331"/>
          </a:xfrm>
          <a:prstGeom prst="rect">
            <a:avLst/>
          </a:prstGeom>
        </p:spPr>
        <p:txBody>
          <a:bodyPr wrap="none">
            <a:spAutoFit/>
          </a:bodyPr>
          <a:lstStyle/>
          <a:p>
            <a:r>
              <a:rPr lang="zh-CN" altLang="en-US" sz="3600" b="1" cap="small" dirty="0">
                <a:solidFill>
                  <a:srgbClr val="00C3D9"/>
                </a:solidFill>
                <a:latin typeface="微软雅黑" panose="020B0503020204020204" pitchFamily="34" charset="-122"/>
                <a:ea typeface="微软雅黑" panose="020B0503020204020204" pitchFamily="34" charset="-122"/>
              </a:rPr>
              <a:t>局限性</a:t>
            </a:r>
            <a:endParaRPr lang="zh-CN" altLang="zh-CN" sz="3600" b="1" cap="small" dirty="0">
              <a:solidFill>
                <a:srgbClr val="00C3D9"/>
              </a:solidFill>
              <a:latin typeface="微软雅黑" panose="020B0503020204020204" pitchFamily="34" charset="-122"/>
              <a:ea typeface="微软雅黑" panose="020B0503020204020204" pitchFamily="34" charset="-122"/>
            </a:endParaRPr>
          </a:p>
        </p:txBody>
      </p:sp>
      <p:sp>
        <p:nvSpPr>
          <p:cNvPr id="6" name="矩形 5"/>
          <p:cNvSpPr/>
          <p:nvPr/>
        </p:nvSpPr>
        <p:spPr>
          <a:xfrm>
            <a:off x="765581" y="3705938"/>
            <a:ext cx="10347177" cy="1993303"/>
          </a:xfrm>
          <a:prstGeom prst="rect">
            <a:avLst/>
          </a:prstGeom>
        </p:spPr>
        <p:txBody>
          <a:bodyPr wrap="square">
            <a:spAutoFit/>
          </a:bodyPr>
          <a:lstStyle/>
          <a:p>
            <a:pPr lvl="0">
              <a:lnSpc>
                <a:spcPct val="150000"/>
              </a:lnSpc>
              <a:spcBef>
                <a:spcPts val="600"/>
              </a:spcBef>
              <a:spcAft>
                <a:spcPts val="600"/>
              </a:spcAft>
              <a:tabLst>
                <a:tab pos="198120" algn="l"/>
              </a:tabLst>
            </a:pPr>
            <a:r>
              <a:rPr lang="en-US" altLang="zh-CN" sz="2400" b="1" dirty="0">
                <a:solidFill>
                  <a:srgbClr val="FFFFFF">
                    <a:lumMod val="50000"/>
                  </a:srgbClr>
                </a:solidFill>
                <a:latin typeface="Open Sans" pitchFamily="34" charset="0"/>
                <a:cs typeface="Calibri" pitchFamily="34" charset="0"/>
              </a:rPr>
              <a:t>1.</a:t>
            </a:r>
            <a:r>
              <a:rPr lang="zh-CN" altLang="zh-CN" sz="2400" b="1" dirty="0">
                <a:solidFill>
                  <a:srgbClr val="FFFFFF">
                    <a:lumMod val="50000"/>
                  </a:srgbClr>
                </a:solidFill>
                <a:latin typeface="Open Sans" pitchFamily="34" charset="0"/>
                <a:cs typeface="Calibri" pitchFamily="34" charset="0"/>
              </a:rPr>
              <a:t>各成员对所需要的</a:t>
            </a:r>
            <a:r>
              <a:rPr lang="zh-CN" altLang="en-US" sz="2400" b="1" dirty="0">
                <a:solidFill>
                  <a:srgbClr val="FFFFFF">
                    <a:lumMod val="50000"/>
                  </a:srgbClr>
                </a:solidFill>
                <a:latin typeface="Open Sans" pitchFamily="34" charset="0"/>
                <a:cs typeface="Calibri" pitchFamily="34" charset="0"/>
              </a:rPr>
              <a:t>软件和编程语言</a:t>
            </a:r>
            <a:r>
              <a:rPr lang="zh-CN" altLang="zh-CN" sz="2400" b="1" dirty="0">
                <a:solidFill>
                  <a:srgbClr val="FFFFFF">
                    <a:lumMod val="50000"/>
                  </a:srgbClr>
                </a:solidFill>
                <a:latin typeface="Open Sans" pitchFamily="34" charset="0"/>
                <a:cs typeface="Calibri" pitchFamily="34" charset="0"/>
              </a:rPr>
              <a:t>都不太熟悉，需要花费一定时间去学习</a:t>
            </a:r>
            <a:r>
              <a:rPr lang="zh-CN" altLang="en-US" sz="2400" b="1" dirty="0">
                <a:solidFill>
                  <a:srgbClr val="FFFFFF">
                    <a:lumMod val="50000"/>
                  </a:srgbClr>
                </a:solidFill>
                <a:latin typeface="Open Sans" pitchFamily="34" charset="0"/>
                <a:cs typeface="Calibri" pitchFamily="34" charset="0"/>
              </a:rPr>
              <a:t>。</a:t>
            </a:r>
            <a:endParaRPr lang="zh-CN" altLang="zh-CN" sz="2400" b="1" dirty="0">
              <a:solidFill>
                <a:srgbClr val="FFFFFF">
                  <a:lumMod val="50000"/>
                </a:srgbClr>
              </a:solidFill>
              <a:latin typeface="Open Sans" pitchFamily="34" charset="0"/>
              <a:cs typeface="Calibri" pitchFamily="34" charset="0"/>
            </a:endParaRPr>
          </a:p>
          <a:p>
            <a:pPr lvl="0">
              <a:lnSpc>
                <a:spcPct val="150000"/>
              </a:lnSpc>
              <a:spcBef>
                <a:spcPts val="600"/>
              </a:spcBef>
              <a:spcAft>
                <a:spcPts val="600"/>
              </a:spcAft>
              <a:tabLst>
                <a:tab pos="198120" algn="l"/>
              </a:tabLst>
            </a:pPr>
            <a:r>
              <a:rPr lang="en-US" altLang="zh-CN" sz="2400" b="1" dirty="0">
                <a:solidFill>
                  <a:srgbClr val="FFFFFF">
                    <a:lumMod val="50000"/>
                  </a:srgbClr>
                </a:solidFill>
                <a:latin typeface="Open Sans" pitchFamily="34" charset="0"/>
                <a:cs typeface="Calibri" pitchFamily="34" charset="0"/>
              </a:rPr>
              <a:t>2.</a:t>
            </a:r>
            <a:r>
              <a:rPr lang="zh-CN" altLang="zh-CN" sz="2400" b="1" dirty="0">
                <a:solidFill>
                  <a:srgbClr val="FFFFFF">
                    <a:lumMod val="50000"/>
                  </a:srgbClr>
                </a:solidFill>
                <a:latin typeface="Open Sans" pitchFamily="34" charset="0"/>
                <a:cs typeface="Calibri" pitchFamily="34" charset="0"/>
              </a:rPr>
              <a:t>若</a:t>
            </a:r>
            <a:r>
              <a:rPr lang="zh-CN" altLang="en-US" sz="2400" b="1" dirty="0">
                <a:solidFill>
                  <a:srgbClr val="FFFFFF">
                    <a:lumMod val="50000"/>
                  </a:srgbClr>
                </a:solidFill>
                <a:latin typeface="Open Sans" pitchFamily="34" charset="0"/>
                <a:cs typeface="Calibri" pitchFamily="34" charset="0"/>
              </a:rPr>
              <a:t>关键</a:t>
            </a:r>
            <a:r>
              <a:rPr lang="zh-CN" altLang="zh-CN" sz="2400" b="1" dirty="0">
                <a:solidFill>
                  <a:srgbClr val="FFFFFF">
                    <a:lumMod val="50000"/>
                  </a:srgbClr>
                </a:solidFill>
                <a:latin typeface="Open Sans" pitchFamily="34" charset="0"/>
                <a:cs typeface="Calibri" pitchFamily="34" charset="0"/>
              </a:rPr>
              <a:t>设计不当，将影响整个</a:t>
            </a:r>
            <a:r>
              <a:rPr lang="zh-CN" altLang="en-US" sz="2400" b="1" dirty="0">
                <a:solidFill>
                  <a:srgbClr val="FFFFFF">
                    <a:lumMod val="50000"/>
                  </a:srgbClr>
                </a:solidFill>
                <a:latin typeface="Open Sans" pitchFamily="34" charset="0"/>
                <a:cs typeface="Calibri" pitchFamily="34" charset="0"/>
              </a:rPr>
              <a:t>项目</a:t>
            </a:r>
            <a:r>
              <a:rPr lang="zh-CN" altLang="zh-CN" sz="2400" b="1" dirty="0">
                <a:solidFill>
                  <a:srgbClr val="FFFFFF">
                    <a:lumMod val="50000"/>
                  </a:srgbClr>
                </a:solidFill>
                <a:latin typeface="Open Sans" pitchFamily="34" charset="0"/>
                <a:cs typeface="Calibri" pitchFamily="34" charset="0"/>
              </a:rPr>
              <a:t>的</a:t>
            </a:r>
            <a:r>
              <a:rPr lang="zh-CN" altLang="en-US" sz="2400" b="1" dirty="0">
                <a:solidFill>
                  <a:srgbClr val="FFFFFF">
                    <a:lumMod val="50000"/>
                  </a:srgbClr>
                </a:solidFill>
                <a:latin typeface="Open Sans" pitchFamily="34" charset="0"/>
                <a:cs typeface="Calibri" pitchFamily="34" charset="0"/>
              </a:rPr>
              <a:t>进度。</a:t>
            </a:r>
            <a:endParaRPr lang="en-US" altLang="zh-CN" sz="2400" b="1" dirty="0">
              <a:solidFill>
                <a:srgbClr val="FFFFFF">
                  <a:lumMod val="50000"/>
                </a:srgbClr>
              </a:solidFill>
              <a:latin typeface="Open Sans" pitchFamily="34" charset="0"/>
              <a:cs typeface="Calibri" pitchFamily="34" charset="0"/>
            </a:endParaRPr>
          </a:p>
          <a:p>
            <a:pPr lvl="0">
              <a:lnSpc>
                <a:spcPct val="150000"/>
              </a:lnSpc>
              <a:spcBef>
                <a:spcPts val="600"/>
              </a:spcBef>
              <a:spcAft>
                <a:spcPts val="600"/>
              </a:spcAft>
              <a:tabLst>
                <a:tab pos="198120" algn="l"/>
              </a:tabLst>
            </a:pPr>
            <a:r>
              <a:rPr lang="en-US" altLang="zh-CN" sz="2400" b="1" dirty="0">
                <a:solidFill>
                  <a:srgbClr val="FFFFFF">
                    <a:lumMod val="50000"/>
                  </a:srgbClr>
                </a:solidFill>
                <a:latin typeface="Open Sans" pitchFamily="34" charset="0"/>
                <a:cs typeface="Calibri" pitchFamily="34" charset="0"/>
              </a:rPr>
              <a:t>3.</a:t>
            </a:r>
            <a:r>
              <a:rPr lang="zh-CN" altLang="en-US" sz="2400" b="1" dirty="0">
                <a:solidFill>
                  <a:srgbClr val="FFFFFF">
                    <a:lumMod val="50000"/>
                  </a:srgbClr>
                </a:solidFill>
                <a:latin typeface="Open Sans" pitchFamily="34" charset="0"/>
                <a:cs typeface="Calibri" pitchFamily="34" charset="0"/>
              </a:rPr>
              <a:t>使用的游戏引擎文档较为简陋。</a:t>
            </a:r>
            <a:endParaRPr lang="zh-CN" altLang="zh-CN" sz="2400" b="1" dirty="0">
              <a:solidFill>
                <a:srgbClr val="FFFFFF">
                  <a:lumMod val="50000"/>
                </a:srgbClr>
              </a:solidFill>
              <a:latin typeface="Open Sans" pitchFamily="34" charset="0"/>
              <a:cs typeface="Calibri" pitchFamily="34" charset="0"/>
            </a:endParaRPr>
          </a:p>
        </p:txBody>
      </p:sp>
    </p:spTree>
    <p:extLst>
      <p:ext uri="{BB962C8B-B14F-4D97-AF65-F5344CB8AC3E}">
        <p14:creationId xmlns:p14="http://schemas.microsoft.com/office/powerpoint/2010/main" val="393166073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142417" y="249630"/>
            <a:ext cx="3680784"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1.4</a:t>
            </a:r>
            <a:r>
              <a:rPr lang="zh-CN" altLang="en-US" sz="3600" b="1" cap="small" dirty="0">
                <a:solidFill>
                  <a:srgbClr val="00C3D9"/>
                </a:solidFill>
                <a:latin typeface="微软雅黑" panose="020B0503020204020204" pitchFamily="34" charset="-122"/>
                <a:ea typeface="微软雅黑" panose="020B0503020204020204" pitchFamily="34" charset="-122"/>
              </a:rPr>
              <a:t>目标功能概述</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701964" y="1056098"/>
            <a:ext cx="10926618" cy="200893"/>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6" name="矩形 45"/>
          <p:cNvSpPr/>
          <p:nvPr/>
        </p:nvSpPr>
        <p:spPr>
          <a:xfrm flipV="1">
            <a:off x="2137" y="6829103"/>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graphicFrame>
        <p:nvGraphicFramePr>
          <p:cNvPr id="4" name="表格 3"/>
          <p:cNvGraphicFramePr>
            <a:graphicFrameLocks noGrp="1"/>
          </p:cNvGraphicFramePr>
          <p:nvPr>
            <p:extLst>
              <p:ext uri="{D42A27DB-BD31-4B8C-83A1-F6EECF244321}">
                <p14:modId xmlns:p14="http://schemas.microsoft.com/office/powerpoint/2010/main" val="888812507"/>
              </p:ext>
            </p:extLst>
          </p:nvPr>
        </p:nvGraphicFramePr>
        <p:xfrm>
          <a:off x="733005" y="1554831"/>
          <a:ext cx="10499608" cy="5280469"/>
        </p:xfrm>
        <a:graphic>
          <a:graphicData uri="http://schemas.openxmlformats.org/drawingml/2006/table">
            <a:tbl>
              <a:tblPr firstRow="1" firstCol="1" bandRow="1"/>
              <a:tblGrid>
                <a:gridCol w="2356031">
                  <a:extLst>
                    <a:ext uri="{9D8B030D-6E8A-4147-A177-3AD203B41FA5}">
                      <a16:colId xmlns:a16="http://schemas.microsoft.com/office/drawing/2014/main" xmlns="" val="20000"/>
                    </a:ext>
                  </a:extLst>
                </a:gridCol>
                <a:gridCol w="1908164">
                  <a:extLst>
                    <a:ext uri="{9D8B030D-6E8A-4147-A177-3AD203B41FA5}">
                      <a16:colId xmlns:a16="http://schemas.microsoft.com/office/drawing/2014/main" xmlns="" val="20001"/>
                    </a:ext>
                  </a:extLst>
                </a:gridCol>
                <a:gridCol w="6235413">
                  <a:extLst>
                    <a:ext uri="{9D8B030D-6E8A-4147-A177-3AD203B41FA5}">
                      <a16:colId xmlns:a16="http://schemas.microsoft.com/office/drawing/2014/main" xmlns="" val="20002"/>
                    </a:ext>
                  </a:extLst>
                </a:gridCol>
              </a:tblGrid>
              <a:tr h="402847">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目标层次</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目标名称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目标概述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243948">
                <a:tc rowSpan="9">
                  <a:txBody>
                    <a:bodyPr/>
                    <a:lstStyle/>
                    <a:p>
                      <a:pPr indent="127000" algn="ctr">
                        <a:lnSpc>
                          <a:spcPct val="150000"/>
                        </a:lnSpc>
                        <a:spcBef>
                          <a:spcPts val="250"/>
                        </a:spcBef>
                        <a:spcAft>
                          <a:spcPts val="0"/>
                        </a:spcAft>
                      </a:pPr>
                      <a:r>
                        <a:rPr lang="zh-CN" sz="16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基础目标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地图—城池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地图只由城池构成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武将系统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每一位武将拥有自己的属性</a:t>
                      </a:r>
                      <a:r>
                        <a:rPr lang="en-US"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统帅，武力，政治，计谋，魅力</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内政系统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开发农田，开发商业，粮草买卖，提高民忠</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军事系统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出征，输送，征兵</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计策系统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离间武将，蛊惑民众，降低城防，降低商业，降低农业</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人事系统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褒奖，移动，流放，登庸</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简单的资源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金钱，粮草，兵力，民忠，将忠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排行榜系统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可以根据一定公式和目标成就折合分数，和好友比拼</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每回合自动保存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摁下“下一回合”按钮后，优先进行自动保存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243948">
                <a:tc rowSpan="6">
                  <a:txBody>
                    <a:bodyPr/>
                    <a:lstStyle/>
                    <a:p>
                      <a:pPr indent="127000" algn="ctr">
                        <a:lnSpc>
                          <a:spcPct val="150000"/>
                        </a:lnSpc>
                        <a:spcBef>
                          <a:spcPts val="250"/>
                        </a:spcBef>
                        <a:spcAft>
                          <a:spcPts val="0"/>
                        </a:spcAft>
                      </a:pPr>
                      <a:r>
                        <a:rPr lang="zh-CN" altLang="en-US"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拓展</a:t>
                      </a:r>
                      <a:r>
                        <a:rPr lang="zh-CN"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有规律的随机事件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地震，台风，旱灾，涝灾；丰收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多种胜利条件</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不仅仅只能通过征服获得胜利，还可以选择复兴汉室，或者组成联合。</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外交系统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宣战，友好，同盟，联盟，劝降，臣服，侮辱</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头衔</a:t>
                      </a:r>
                      <a:r>
                        <a:rPr lang="en-US"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官位系统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通过一定条件可以获得官位</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汉室系统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占据皇帝所在城池时，可以使用“挟天子以令诸侯”等特殊操作</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复杂的资源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除军粮，兵器以外，各类生活资源也会作为战略资源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bl>
          </a:graphicData>
        </a:graphic>
      </p:graphicFrame>
    </p:spTree>
    <p:extLst>
      <p:ext uri="{BB962C8B-B14F-4D97-AF65-F5344CB8AC3E}">
        <p14:creationId xmlns:p14="http://schemas.microsoft.com/office/powerpoint/2010/main" val="358493059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222607" y="0"/>
            <a:ext cx="364600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1.5</a:t>
            </a:r>
            <a:r>
              <a:rPr lang="zh-CN" altLang="en-US" sz="3600" b="1" cap="small" dirty="0">
                <a:solidFill>
                  <a:srgbClr val="00C3D9"/>
                </a:solidFill>
                <a:latin typeface="微软雅黑" panose="020B0503020204020204" pitchFamily="34" charset="-122"/>
                <a:ea typeface="微软雅黑" panose="020B0503020204020204" pitchFamily="34" charset="-122"/>
              </a:rPr>
              <a:t>项目进度</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535790" y="61943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pic>
        <p:nvPicPr>
          <p:cNvPr id="2" name="图片 1"/>
          <p:cNvPicPr>
            <a:picLocks noChangeAspect="1"/>
          </p:cNvPicPr>
          <p:nvPr/>
        </p:nvPicPr>
        <p:blipFill>
          <a:blip r:embed="rId3"/>
          <a:stretch>
            <a:fillRect/>
          </a:stretch>
        </p:blipFill>
        <p:spPr>
          <a:xfrm>
            <a:off x="0" y="863835"/>
            <a:ext cx="5294448" cy="5366327"/>
          </a:xfrm>
          <a:prstGeom prst="rect">
            <a:avLst/>
          </a:prstGeom>
        </p:spPr>
      </p:pic>
      <p:pic>
        <p:nvPicPr>
          <p:cNvPr id="4" name="图片 3"/>
          <p:cNvPicPr>
            <a:picLocks noChangeAspect="1"/>
          </p:cNvPicPr>
          <p:nvPr/>
        </p:nvPicPr>
        <p:blipFill>
          <a:blip r:embed="rId4"/>
          <a:stretch>
            <a:fillRect/>
          </a:stretch>
        </p:blipFill>
        <p:spPr>
          <a:xfrm>
            <a:off x="5461870" y="826890"/>
            <a:ext cx="4946234" cy="3414892"/>
          </a:xfrm>
          <a:prstGeom prst="rect">
            <a:avLst/>
          </a:prstGeom>
        </p:spPr>
      </p:pic>
      <p:pic>
        <p:nvPicPr>
          <p:cNvPr id="10" name="图片 9"/>
          <p:cNvPicPr>
            <a:picLocks noChangeAspect="1"/>
          </p:cNvPicPr>
          <p:nvPr/>
        </p:nvPicPr>
        <p:blipFill>
          <a:blip r:embed="rId5"/>
          <a:stretch>
            <a:fillRect/>
          </a:stretch>
        </p:blipFill>
        <p:spPr>
          <a:xfrm>
            <a:off x="5461870" y="4373041"/>
            <a:ext cx="6289672" cy="2297826"/>
          </a:xfrm>
          <a:prstGeom prst="rect">
            <a:avLst/>
          </a:prstGeom>
        </p:spPr>
      </p:pic>
    </p:spTree>
    <p:extLst>
      <p:ext uri="{BB962C8B-B14F-4D97-AF65-F5344CB8AC3E}">
        <p14:creationId xmlns:p14="http://schemas.microsoft.com/office/powerpoint/2010/main" val="14032932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3290" y="249630"/>
            <a:ext cx="3680784"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1.6 </a:t>
            </a:r>
            <a:r>
              <a:rPr lang="zh-CN" altLang="en-US" sz="3600" b="1" cap="small" dirty="0">
                <a:solidFill>
                  <a:srgbClr val="00C3D9"/>
                </a:solidFill>
                <a:latin typeface="微软雅黑" panose="020B0503020204020204" pitchFamily="34" charset="-122"/>
                <a:ea typeface="微软雅黑" panose="020B0503020204020204" pitchFamily="34" charset="-122"/>
              </a:rPr>
              <a:t>关键问题</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46" name="矩形 45"/>
          <p:cNvSpPr/>
          <p:nvPr/>
        </p:nvSpPr>
        <p:spPr>
          <a:xfrm flipV="1">
            <a:off x="2137" y="6829103"/>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 name="矩形 1"/>
          <p:cNvSpPr/>
          <p:nvPr/>
        </p:nvSpPr>
        <p:spPr>
          <a:xfrm>
            <a:off x="1200729" y="1065338"/>
            <a:ext cx="8987681" cy="1384995"/>
          </a:xfrm>
          <a:prstGeom prst="rect">
            <a:avLst/>
          </a:prstGeom>
        </p:spPr>
        <p:txBody>
          <a:bodyPr wrap="square">
            <a:spAutoFit/>
          </a:bodyPr>
          <a:lstStyle/>
          <a:p>
            <a:r>
              <a:rPr lang="zh-CN" altLang="zh-CN" sz="2800" b="1" dirty="0">
                <a:solidFill>
                  <a:srgbClr val="FF0000"/>
                </a:solidFill>
                <a:latin typeface="Open Sans" pitchFamily="34" charset="0"/>
                <a:cs typeface="Calibri" pitchFamily="34" charset="0"/>
              </a:rPr>
              <a:t>关键问题：</a:t>
            </a:r>
            <a:r>
              <a:rPr lang="zh-CN" altLang="en-US" sz="2800" b="1" dirty="0">
                <a:solidFill>
                  <a:srgbClr val="FFFFFF">
                    <a:lumMod val="50000"/>
                  </a:srgbClr>
                </a:solidFill>
                <a:latin typeface="Open Sans" pitchFamily="34" charset="0"/>
                <a:cs typeface="Calibri" pitchFamily="34" charset="0"/>
              </a:rPr>
              <a:t>前端与后端的接口</a:t>
            </a:r>
            <a:endParaRPr lang="zh-CN" altLang="zh-CN" sz="2800" b="1" dirty="0">
              <a:solidFill>
                <a:srgbClr val="FFFFFF">
                  <a:lumMod val="50000"/>
                </a:srgbClr>
              </a:solidFill>
              <a:latin typeface="Open Sans" pitchFamily="34" charset="0"/>
              <a:cs typeface="Calibri" pitchFamily="34" charset="0"/>
            </a:endParaRPr>
          </a:p>
          <a:p>
            <a:r>
              <a:rPr lang="zh-CN" altLang="zh-CN" sz="2800" b="1" dirty="0">
                <a:solidFill>
                  <a:srgbClr val="FF0000"/>
                </a:solidFill>
                <a:latin typeface="Open Sans" pitchFamily="34" charset="0"/>
                <a:cs typeface="Calibri" pitchFamily="34" charset="0"/>
              </a:rPr>
              <a:t>技术难点：</a:t>
            </a:r>
            <a:r>
              <a:rPr lang="zh-CN" altLang="zh-CN" sz="2800" b="1" dirty="0">
                <a:solidFill>
                  <a:srgbClr val="FFFFFF">
                    <a:lumMod val="50000"/>
                  </a:srgbClr>
                </a:solidFill>
                <a:latin typeface="Open Sans" pitchFamily="34" charset="0"/>
                <a:cs typeface="Calibri" pitchFamily="34" charset="0"/>
              </a:rPr>
              <a:t>游戏引擎使用，算法设计</a:t>
            </a:r>
            <a:r>
              <a:rPr lang="zh-CN" altLang="en-US" sz="2800" b="1" dirty="0">
                <a:solidFill>
                  <a:srgbClr val="FFFFFF">
                    <a:lumMod val="50000"/>
                  </a:srgbClr>
                </a:solidFill>
                <a:latin typeface="Open Sans" pitchFamily="34" charset="0"/>
                <a:cs typeface="Calibri" pitchFamily="34" charset="0"/>
              </a:rPr>
              <a:t>，游戏机制的平衡性设计，数据库的建立，访问，读取和修改。</a:t>
            </a:r>
            <a:endParaRPr lang="zh-CN" altLang="zh-CN" sz="2800" b="1" dirty="0">
              <a:solidFill>
                <a:srgbClr val="FFFFFF">
                  <a:lumMod val="50000"/>
                </a:srgbClr>
              </a:solidFill>
              <a:latin typeface="Open Sans" pitchFamily="34" charset="0"/>
              <a:cs typeface="Calibri" pitchFamily="34" charset="0"/>
            </a:endParaRPr>
          </a:p>
        </p:txBody>
      </p:sp>
      <p:sp>
        <p:nvSpPr>
          <p:cNvPr id="13" name="Copyright Notice"/>
          <p:cNvSpPr>
            <a:spLocks/>
          </p:cNvSpPr>
          <p:nvPr/>
        </p:nvSpPr>
        <p:spPr bwMode="auto">
          <a:xfrm>
            <a:off x="655689" y="2748730"/>
            <a:ext cx="455361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1.7 </a:t>
            </a:r>
            <a:r>
              <a:rPr lang="zh-CN" altLang="en-US" sz="3600" b="1" cap="small" dirty="0">
                <a:solidFill>
                  <a:srgbClr val="00C3D9"/>
                </a:solidFill>
                <a:latin typeface="微软雅黑" panose="020B0503020204020204" pitchFamily="34" charset="-122"/>
                <a:ea typeface="微软雅黑" panose="020B0503020204020204" pitchFamily="34" charset="-122"/>
              </a:rPr>
              <a:t>计算机系统支持</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1021267" y="3460605"/>
            <a:ext cx="10763296" cy="3139321"/>
          </a:xfrm>
          <a:prstGeom prst="rect">
            <a:avLst/>
          </a:prstGeom>
        </p:spPr>
        <p:txBody>
          <a:bodyPr wrap="square">
            <a:spAutoFit/>
          </a:bodyPr>
          <a:lstStyle/>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计算机机型：</a:t>
            </a:r>
            <a:r>
              <a:rPr lang="en-US" altLang="zh-CN" sz="2800" b="1" dirty="0">
                <a:solidFill>
                  <a:srgbClr val="FFFFFF">
                    <a:lumMod val="50000"/>
                  </a:srgbClr>
                </a:solidFill>
                <a:latin typeface="Open Sans" pitchFamily="34" charset="0"/>
                <a:cs typeface="Calibri" pitchFamily="34" charset="0"/>
              </a:rPr>
              <a:t>PC</a:t>
            </a:r>
            <a:r>
              <a:rPr lang="zh-CN" altLang="zh-CN" sz="2800" b="1" dirty="0">
                <a:solidFill>
                  <a:srgbClr val="FFFFFF">
                    <a:lumMod val="50000"/>
                  </a:srgbClr>
                </a:solidFill>
                <a:latin typeface="Open Sans" pitchFamily="34" charset="0"/>
                <a:cs typeface="Calibri" pitchFamily="34" charset="0"/>
              </a:rPr>
              <a:t>电脑三台</a:t>
            </a:r>
          </a:p>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模拟器：安卓、</a:t>
            </a:r>
            <a:r>
              <a:rPr lang="en-US" altLang="zh-CN" sz="2800" b="1" dirty="0">
                <a:solidFill>
                  <a:srgbClr val="FFFFFF">
                    <a:lumMod val="50000"/>
                  </a:srgbClr>
                </a:solidFill>
                <a:latin typeface="Open Sans" pitchFamily="34" charset="0"/>
                <a:cs typeface="Calibri" pitchFamily="34" charset="0"/>
              </a:rPr>
              <a:t>iOS</a:t>
            </a:r>
            <a:r>
              <a:rPr lang="zh-CN" altLang="zh-CN" sz="2800" b="1" dirty="0">
                <a:solidFill>
                  <a:srgbClr val="FFFFFF">
                    <a:lumMod val="50000"/>
                  </a:srgbClr>
                </a:solidFill>
                <a:latin typeface="Open Sans" pitchFamily="34" charset="0"/>
                <a:cs typeface="Calibri" pitchFamily="34" charset="0"/>
              </a:rPr>
              <a:t>手机系统模拟器</a:t>
            </a:r>
          </a:p>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编译程序：</a:t>
            </a:r>
            <a:r>
              <a:rPr lang="en-US" altLang="zh-CN" sz="2800" b="1" dirty="0" err="1">
                <a:solidFill>
                  <a:srgbClr val="FFFFFF">
                    <a:lumMod val="50000"/>
                  </a:srgbClr>
                </a:solidFill>
                <a:latin typeface="Open Sans" pitchFamily="34" charset="0"/>
                <a:cs typeface="Calibri" pitchFamily="34" charset="0"/>
              </a:rPr>
              <a:t>Layabox</a:t>
            </a:r>
            <a:r>
              <a:rPr lang="zh-CN" altLang="zh-CN" sz="2800" b="1" dirty="0">
                <a:solidFill>
                  <a:srgbClr val="FFFFFF">
                    <a:lumMod val="50000"/>
                  </a:srgbClr>
                </a:solidFill>
                <a:latin typeface="Open Sans" pitchFamily="34" charset="0"/>
                <a:cs typeface="Calibri" pitchFamily="34" charset="0"/>
              </a:rPr>
              <a:t>自带编译器</a:t>
            </a:r>
            <a:r>
              <a:rPr lang="zh-CN" altLang="en-US" sz="2800" b="1" dirty="0">
                <a:solidFill>
                  <a:srgbClr val="FFFFFF">
                    <a:lumMod val="50000"/>
                  </a:srgbClr>
                </a:solidFill>
                <a:latin typeface="Open Sans" pitchFamily="34" charset="0"/>
                <a:cs typeface="Calibri" pitchFamily="34" charset="0"/>
              </a:rPr>
              <a:t>和微信开发者编译器</a:t>
            </a:r>
            <a:endParaRPr lang="zh-CN" altLang="zh-CN" sz="2800" b="1" dirty="0">
              <a:solidFill>
                <a:srgbClr val="FFFFFF">
                  <a:lumMod val="50000"/>
                </a:srgbClr>
              </a:solidFill>
              <a:latin typeface="Open Sans" pitchFamily="34" charset="0"/>
              <a:cs typeface="Calibri" pitchFamily="34" charset="0"/>
            </a:endParaRPr>
          </a:p>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操作系统：</a:t>
            </a:r>
            <a:r>
              <a:rPr lang="en-US" altLang="zh-CN" sz="2800" b="1" dirty="0">
                <a:solidFill>
                  <a:srgbClr val="FFFFFF">
                    <a:lumMod val="50000"/>
                  </a:srgbClr>
                </a:solidFill>
                <a:latin typeface="Open Sans" pitchFamily="34" charset="0"/>
                <a:cs typeface="Calibri" pitchFamily="34" charset="0"/>
              </a:rPr>
              <a:t>Windows10</a:t>
            </a:r>
            <a:endParaRPr lang="zh-CN" altLang="zh-CN" sz="2800" b="1" dirty="0">
              <a:solidFill>
                <a:srgbClr val="FFFFFF">
                  <a:lumMod val="50000"/>
                </a:srgbClr>
              </a:solidFill>
              <a:latin typeface="Open Sans" pitchFamily="34" charset="0"/>
              <a:cs typeface="Calibri" pitchFamily="34" charset="0"/>
            </a:endParaRPr>
          </a:p>
        </p:txBody>
      </p:sp>
    </p:spTree>
    <p:extLst>
      <p:ext uri="{BB962C8B-B14F-4D97-AF65-F5344CB8AC3E}">
        <p14:creationId xmlns:p14="http://schemas.microsoft.com/office/powerpoint/2010/main" val="23277813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3289" y="249630"/>
            <a:ext cx="677496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1.8 </a:t>
            </a:r>
            <a:r>
              <a:rPr lang="zh-CN" altLang="en-US" sz="3600" b="1" cap="small" dirty="0">
                <a:solidFill>
                  <a:srgbClr val="00C3D9"/>
                </a:solidFill>
                <a:latin typeface="微软雅黑" panose="020B0503020204020204" pitchFamily="34" charset="-122"/>
                <a:ea typeface="微软雅黑" panose="020B0503020204020204" pitchFamily="34" charset="-122"/>
              </a:rPr>
              <a:t>需要用户承担的工作</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46" name="矩形 45"/>
          <p:cNvSpPr/>
          <p:nvPr/>
        </p:nvSpPr>
        <p:spPr>
          <a:xfrm flipV="1">
            <a:off x="2137" y="6829103"/>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 name="矩形 1"/>
          <p:cNvSpPr/>
          <p:nvPr/>
        </p:nvSpPr>
        <p:spPr>
          <a:xfrm>
            <a:off x="923638" y="1089638"/>
            <a:ext cx="5061525" cy="1246495"/>
          </a:xfrm>
          <a:prstGeom prst="rect">
            <a:avLst/>
          </a:prstGeom>
        </p:spPr>
        <p:txBody>
          <a:bodyPr wrap="square">
            <a:spAutoFit/>
          </a:bodyPr>
          <a:lstStyle/>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触摸屏幕，</a:t>
            </a:r>
            <a:r>
              <a:rPr lang="zh-CN" altLang="en-US" sz="2800" b="1" dirty="0">
                <a:solidFill>
                  <a:srgbClr val="FFFFFF">
                    <a:lumMod val="50000"/>
                  </a:srgbClr>
                </a:solidFill>
                <a:latin typeface="Open Sans" pitchFamily="34" charset="0"/>
                <a:cs typeface="Calibri" pitchFamily="34" charset="0"/>
              </a:rPr>
              <a:t>动脑，</a:t>
            </a:r>
            <a:r>
              <a:rPr lang="zh-CN" altLang="zh-CN" sz="2800" b="1" dirty="0">
                <a:solidFill>
                  <a:srgbClr val="FFFFFF">
                    <a:lumMod val="50000"/>
                  </a:srgbClr>
                </a:solidFill>
                <a:latin typeface="Open Sans" pitchFamily="34" charset="0"/>
                <a:cs typeface="Calibri" pitchFamily="34" charset="0"/>
              </a:rPr>
              <a:t>体验游戏。</a:t>
            </a:r>
          </a:p>
          <a:p>
            <a:endParaRPr lang="zh-CN" altLang="zh-CN" sz="2800" b="1" dirty="0">
              <a:solidFill>
                <a:srgbClr val="FFFFFF">
                  <a:lumMod val="50000"/>
                </a:srgbClr>
              </a:solidFill>
              <a:latin typeface="Open Sans" pitchFamily="34" charset="0"/>
              <a:cs typeface="Calibri" pitchFamily="34" charset="0"/>
            </a:endParaRPr>
          </a:p>
        </p:txBody>
      </p:sp>
      <p:sp>
        <p:nvSpPr>
          <p:cNvPr id="13" name="Copyright Notice"/>
          <p:cNvSpPr>
            <a:spLocks/>
          </p:cNvSpPr>
          <p:nvPr/>
        </p:nvSpPr>
        <p:spPr bwMode="auto">
          <a:xfrm>
            <a:off x="572561" y="2416221"/>
            <a:ext cx="6262347"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1.9 </a:t>
            </a:r>
            <a:r>
              <a:rPr lang="zh-CN" altLang="en-US" sz="3600" b="1" cap="small" dirty="0">
                <a:solidFill>
                  <a:srgbClr val="00C3D9"/>
                </a:solidFill>
                <a:latin typeface="微软雅黑" panose="020B0503020204020204" pitchFamily="34" charset="-122"/>
                <a:ea typeface="微软雅黑" panose="020B0503020204020204" pitchFamily="34" charset="-122"/>
              </a:rPr>
              <a:t>需由外单位提供的条件</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5" name="矩形 4"/>
          <p:cNvSpPr/>
          <p:nvPr/>
        </p:nvSpPr>
        <p:spPr>
          <a:xfrm>
            <a:off x="923638" y="3343247"/>
            <a:ext cx="6092825" cy="1509901"/>
          </a:xfrm>
          <a:prstGeom prst="rect">
            <a:avLst/>
          </a:prstGeom>
        </p:spPr>
        <p:txBody>
          <a:bodyPr>
            <a:spAutoFit/>
          </a:bodyPr>
          <a:lstStyle/>
          <a:p>
            <a:pPr indent="304800">
              <a:lnSpc>
                <a:spcPct val="150000"/>
              </a:lnSpc>
              <a:spcBef>
                <a:spcPts val="780"/>
              </a:spcBef>
              <a:spcAft>
                <a:spcPts val="780"/>
              </a:spcAft>
            </a:pPr>
            <a:r>
              <a:rPr lang="zh-CN" altLang="zh-CN" sz="2800" b="1" dirty="0">
                <a:solidFill>
                  <a:srgbClr val="FFFFFF">
                    <a:lumMod val="50000"/>
                  </a:srgbClr>
                </a:solidFill>
                <a:latin typeface="Open Sans" pitchFamily="34" charset="0"/>
                <a:cs typeface="Calibri" pitchFamily="34" charset="0"/>
              </a:rPr>
              <a:t>微信团队提供微信小程序平台</a:t>
            </a:r>
            <a:endParaRPr lang="en-US" altLang="zh-CN" sz="2800" b="1" dirty="0">
              <a:solidFill>
                <a:srgbClr val="FFFFFF">
                  <a:lumMod val="50000"/>
                </a:srgbClr>
              </a:solidFill>
              <a:latin typeface="Open Sans" pitchFamily="34" charset="0"/>
              <a:cs typeface="Calibri" pitchFamily="34" charset="0"/>
            </a:endParaRPr>
          </a:p>
          <a:p>
            <a:pPr indent="304800">
              <a:lnSpc>
                <a:spcPct val="150000"/>
              </a:lnSpc>
              <a:spcBef>
                <a:spcPts val="780"/>
              </a:spcBef>
              <a:spcAft>
                <a:spcPts val="780"/>
              </a:spcAft>
            </a:pPr>
            <a:r>
              <a:rPr lang="en-US" altLang="zh-CN" sz="2800" b="1" dirty="0" err="1">
                <a:solidFill>
                  <a:srgbClr val="FFFFFF">
                    <a:lumMod val="50000"/>
                  </a:srgbClr>
                </a:solidFill>
                <a:latin typeface="Open Sans" pitchFamily="34" charset="0"/>
                <a:cs typeface="Calibri" pitchFamily="34" charset="0"/>
              </a:rPr>
              <a:t>Laya</a:t>
            </a:r>
            <a:r>
              <a:rPr lang="zh-CN" altLang="en-US" sz="2800" b="1" dirty="0">
                <a:solidFill>
                  <a:srgbClr val="FFFFFF">
                    <a:lumMod val="50000"/>
                  </a:srgbClr>
                </a:solidFill>
                <a:latin typeface="Open Sans" pitchFamily="34" charset="0"/>
                <a:cs typeface="Calibri" pitchFamily="34" charset="0"/>
              </a:rPr>
              <a:t>团队提供</a:t>
            </a:r>
            <a:r>
              <a:rPr lang="en-US" altLang="zh-CN" sz="2800" b="1" dirty="0" err="1">
                <a:solidFill>
                  <a:srgbClr val="FFFFFF">
                    <a:lumMod val="50000"/>
                  </a:srgbClr>
                </a:solidFill>
                <a:latin typeface="Open Sans" pitchFamily="34" charset="0"/>
                <a:cs typeface="Calibri" pitchFamily="34" charset="0"/>
              </a:rPr>
              <a:t>Laya</a:t>
            </a:r>
            <a:r>
              <a:rPr lang="zh-CN" altLang="en-US" sz="2800" b="1" dirty="0">
                <a:solidFill>
                  <a:srgbClr val="FFFFFF">
                    <a:lumMod val="50000"/>
                  </a:srgbClr>
                </a:solidFill>
                <a:latin typeface="Open Sans" pitchFamily="34" charset="0"/>
                <a:cs typeface="Calibri" pitchFamily="34" charset="0"/>
              </a:rPr>
              <a:t>编译器</a:t>
            </a:r>
            <a:endParaRPr lang="zh-CN" altLang="zh-CN" sz="2800" b="1" dirty="0">
              <a:solidFill>
                <a:srgbClr val="FFFFFF">
                  <a:lumMod val="50000"/>
                </a:srgbClr>
              </a:solidFill>
              <a:latin typeface="Open Sans" pitchFamily="34" charset="0"/>
              <a:cs typeface="Calibri" pitchFamily="34" charset="0"/>
            </a:endParaRPr>
          </a:p>
        </p:txBody>
      </p:sp>
    </p:spTree>
    <p:extLst>
      <p:ext uri="{BB962C8B-B14F-4D97-AF65-F5344CB8AC3E}">
        <p14:creationId xmlns:p14="http://schemas.microsoft.com/office/powerpoint/2010/main" val="102254497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B</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可行性分析</a:t>
            </a:r>
          </a:p>
        </p:txBody>
      </p:sp>
    </p:spTree>
    <p:extLst>
      <p:ext uri="{BB962C8B-B14F-4D97-AF65-F5344CB8AC3E}">
        <p14:creationId xmlns:p14="http://schemas.microsoft.com/office/powerpoint/2010/main" val="30291631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768103" y="522437"/>
            <a:ext cx="2119807"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grpSp>
        <p:nvGrpSpPr>
          <p:cNvPr id="26" name="Group 10"/>
          <p:cNvGrpSpPr/>
          <p:nvPr/>
        </p:nvGrpSpPr>
        <p:grpSpPr>
          <a:xfrm>
            <a:off x="4768103" y="3431140"/>
            <a:ext cx="775903" cy="776184"/>
            <a:chOff x="6253939" y="2516220"/>
            <a:chExt cx="831273" cy="831273"/>
          </a:xfrm>
        </p:grpSpPr>
        <p:sp>
          <p:nvSpPr>
            <p:cNvPr id="27" name="Oval 11"/>
            <p:cNvSpPr/>
            <p:nvPr/>
          </p:nvSpPr>
          <p:spPr>
            <a:xfrm>
              <a:off x="6253939" y="2516220"/>
              <a:ext cx="831273" cy="831273"/>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28" name="AutoShape 117"/>
            <p:cNvSpPr>
              <a:spLocks/>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nvGrpSpPr>
          <p:cNvPr id="29" name="Group 13"/>
          <p:cNvGrpSpPr/>
          <p:nvPr/>
        </p:nvGrpSpPr>
        <p:grpSpPr>
          <a:xfrm>
            <a:off x="4802625" y="4339172"/>
            <a:ext cx="775903" cy="776184"/>
            <a:chOff x="5716910" y="3464598"/>
            <a:chExt cx="831273" cy="831273"/>
          </a:xfrm>
        </p:grpSpPr>
        <p:sp>
          <p:nvSpPr>
            <p:cNvPr id="30" name="Oval 14"/>
            <p:cNvSpPr/>
            <p:nvPr/>
          </p:nvSpPr>
          <p:spPr>
            <a:xfrm>
              <a:off x="5716910" y="3464598"/>
              <a:ext cx="831273" cy="831273"/>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grpSp>
          <p:nvGrpSpPr>
            <p:cNvPr id="31" name="Group 15"/>
            <p:cNvGrpSpPr/>
            <p:nvPr/>
          </p:nvGrpSpPr>
          <p:grpSpPr>
            <a:xfrm>
              <a:off x="5900374" y="3655628"/>
              <a:ext cx="464344" cy="464344"/>
              <a:chOff x="4439444" y="2582069"/>
              <a:chExt cx="464344" cy="464344"/>
            </a:xfrm>
            <a:solidFill>
              <a:schemeClr val="bg1"/>
            </a:solidFill>
          </p:grpSpPr>
          <p:sp>
            <p:nvSpPr>
              <p:cNvPr id="32"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3"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4"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grpSp>
        <p:nvGrpSpPr>
          <p:cNvPr id="35" name="Group 19"/>
          <p:cNvGrpSpPr/>
          <p:nvPr/>
        </p:nvGrpSpPr>
        <p:grpSpPr>
          <a:xfrm>
            <a:off x="4700223" y="2466192"/>
            <a:ext cx="775903" cy="776184"/>
            <a:chOff x="6678551" y="1578185"/>
            <a:chExt cx="831273" cy="831273"/>
          </a:xfrm>
        </p:grpSpPr>
        <p:sp>
          <p:nvSpPr>
            <p:cNvPr id="36" name="Oval 20"/>
            <p:cNvSpPr/>
            <p:nvPr/>
          </p:nvSpPr>
          <p:spPr>
            <a:xfrm>
              <a:off x="6678551" y="1578185"/>
              <a:ext cx="831273" cy="831273"/>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37" name="AutoShape 139"/>
            <p:cNvSpPr>
              <a:spLocks/>
            </p:cNvSpPr>
            <p:nvPr/>
          </p:nvSpPr>
          <p:spPr bwMode="auto">
            <a:xfrm>
              <a:off x="6862015" y="1768792"/>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sp>
        <p:nvSpPr>
          <p:cNvPr id="39" name="Rectangle 24"/>
          <p:cNvSpPr/>
          <p:nvPr/>
        </p:nvSpPr>
        <p:spPr>
          <a:xfrm>
            <a:off x="5476126" y="2562812"/>
            <a:ext cx="6616331" cy="1815878"/>
          </a:xfrm>
          <a:prstGeom prst="rect">
            <a:avLst/>
          </a:prstGeom>
        </p:spPr>
        <p:txBody>
          <a:bodyPr wrap="square" lIns="91436" tIns="45718" rIns="91436" bIns="45718">
            <a:spAutoFit/>
          </a:bodyPr>
          <a:lstStyle/>
          <a:p>
            <a:r>
              <a:rPr lang="zh-CN" altLang="zh-CN" sz="2400" dirty="0"/>
              <a:t>　</a:t>
            </a:r>
            <a:r>
              <a:rPr lang="zh-CN" altLang="zh-CN" sz="2800" b="1" dirty="0">
                <a:solidFill>
                  <a:srgbClr val="FFFFFF">
                    <a:lumMod val="50000"/>
                  </a:srgbClr>
                </a:solidFill>
                <a:latin typeface="Open Sans" pitchFamily="34" charset="0"/>
                <a:cs typeface="Calibri" pitchFamily="34" charset="0"/>
              </a:rPr>
              <a:t>编写可行性报告的</a:t>
            </a:r>
            <a:r>
              <a:rPr lang="zh-CN" altLang="zh-CN" sz="2800" b="1" dirty="0">
                <a:solidFill>
                  <a:srgbClr val="FF0000"/>
                </a:solidFill>
                <a:latin typeface="Open Sans" pitchFamily="34" charset="0"/>
                <a:cs typeface="Calibri" pitchFamily="34" charset="0"/>
              </a:rPr>
              <a:t>目的</a:t>
            </a:r>
            <a:r>
              <a:rPr lang="zh-CN" altLang="zh-CN" sz="2800" b="1" dirty="0">
                <a:solidFill>
                  <a:srgbClr val="FFFFFF">
                    <a:lumMod val="50000"/>
                  </a:srgbClr>
                </a:solidFill>
                <a:latin typeface="Open Sans" pitchFamily="34" charset="0"/>
                <a:cs typeface="Calibri" pitchFamily="34" charset="0"/>
              </a:rPr>
              <a:t>是为了对此次</a:t>
            </a:r>
            <a:r>
              <a:rPr lang="en-US" altLang="zh-CN" sz="2800" b="1" dirty="0">
                <a:solidFill>
                  <a:srgbClr val="FFFFFF">
                    <a:lumMod val="50000"/>
                  </a:srgbClr>
                </a:solidFill>
                <a:latin typeface="Open Sans" pitchFamily="34" charset="0"/>
                <a:cs typeface="Calibri" pitchFamily="34" charset="0"/>
              </a:rPr>
              <a:t>G16</a:t>
            </a:r>
            <a:r>
              <a:rPr lang="zh-CN" altLang="zh-CN" sz="2800" b="1" dirty="0">
                <a:solidFill>
                  <a:srgbClr val="FFFFFF">
                    <a:lumMod val="50000"/>
                  </a:srgbClr>
                </a:solidFill>
                <a:latin typeface="Open Sans" pitchFamily="34" charset="0"/>
                <a:cs typeface="Calibri" pitchFamily="34" charset="0"/>
              </a:rPr>
              <a:t>小组的软件工程作业——“模拟三国”游戏的可行性进研究进行报告于总结</a:t>
            </a:r>
          </a:p>
          <a:p>
            <a:r>
              <a:rPr lang="zh-CN" altLang="zh-CN" sz="2800" b="1" dirty="0">
                <a:solidFill>
                  <a:srgbClr val="FF0000"/>
                </a:solidFill>
                <a:latin typeface="Open Sans" pitchFamily="34" charset="0"/>
                <a:cs typeface="Calibri" pitchFamily="34" charset="0"/>
              </a:rPr>
              <a:t>预期读者：</a:t>
            </a:r>
            <a:r>
              <a:rPr lang="zh-CN" altLang="zh-CN" sz="2800" b="1" dirty="0">
                <a:solidFill>
                  <a:srgbClr val="FFFFFF">
                    <a:lumMod val="50000"/>
                  </a:srgbClr>
                </a:solidFill>
                <a:latin typeface="Open Sans" pitchFamily="34" charset="0"/>
                <a:cs typeface="Calibri" pitchFamily="34" charset="0"/>
              </a:rPr>
              <a:t>杨枨老师，助教，各位组长</a:t>
            </a:r>
          </a:p>
        </p:txBody>
      </p:sp>
      <p:sp>
        <p:nvSpPr>
          <p:cNvPr id="44" name="矩形 43"/>
          <p:cNvSpPr/>
          <p:nvPr/>
        </p:nvSpPr>
        <p:spPr>
          <a:xfrm>
            <a:off x="296538" y="2562812"/>
            <a:ext cx="4322975" cy="2673910"/>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dirty="0"/>
          </a:p>
        </p:txBody>
      </p:sp>
      <p:sp>
        <p:nvSpPr>
          <p:cNvPr id="23" name="椭圆 22"/>
          <p:cNvSpPr/>
          <p:nvPr/>
        </p:nvSpPr>
        <p:spPr>
          <a:xfrm>
            <a:off x="3989771" y="476926"/>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1</a:t>
            </a:r>
            <a:endParaRPr lang="zh-CN" altLang="en-US" sz="40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6532374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532980" y="46121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2</a:t>
            </a:r>
            <a:endParaRPr lang="zh-CN" altLang="en-US" sz="4000" b="1" dirty="0">
              <a:solidFill>
                <a:schemeClr val="bg1"/>
              </a:solidFill>
              <a:latin typeface="微软雅黑" pitchFamily="34" charset="-122"/>
              <a:ea typeface="微软雅黑" pitchFamily="34" charset="-122"/>
            </a:endParaRPr>
          </a:p>
        </p:txBody>
      </p:sp>
      <p:grpSp>
        <p:nvGrpSpPr>
          <p:cNvPr id="11" name="组合 10"/>
          <p:cNvGrpSpPr/>
          <p:nvPr/>
        </p:nvGrpSpPr>
        <p:grpSpPr>
          <a:xfrm>
            <a:off x="1655832" y="1307920"/>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 name="矩形 2"/>
          <p:cNvSpPr/>
          <p:nvPr/>
        </p:nvSpPr>
        <p:spPr>
          <a:xfrm>
            <a:off x="3328968" y="493274"/>
            <a:ext cx="4447704" cy="646331"/>
          </a:xfrm>
          <a:prstGeom prst="rect">
            <a:avLst/>
          </a:prstGeom>
        </p:spPr>
        <p:txBody>
          <a:bodyPr wrap="square">
            <a:spAutoFit/>
          </a:bodyPr>
          <a:lstStyle/>
          <a:p>
            <a:pPr lvl="0"/>
            <a:r>
              <a:rPr lang="zh-CN" altLang="zh-CN" sz="3600" b="1" cap="small" dirty="0">
                <a:solidFill>
                  <a:srgbClr val="00C3D9"/>
                </a:solidFill>
                <a:latin typeface="微软雅黑" panose="020B0503020204020204" pitchFamily="34" charset="-122"/>
                <a:ea typeface="微软雅黑" panose="020B0503020204020204" pitchFamily="34" charset="-122"/>
              </a:rPr>
              <a:t>可行性研究的前提</a:t>
            </a:r>
          </a:p>
        </p:txBody>
      </p:sp>
      <p:sp>
        <p:nvSpPr>
          <p:cNvPr id="4" name="矩形 3"/>
          <p:cNvSpPr/>
          <p:nvPr/>
        </p:nvSpPr>
        <p:spPr>
          <a:xfrm>
            <a:off x="194399" y="1520374"/>
            <a:ext cx="1555234" cy="523220"/>
          </a:xfrm>
          <a:prstGeom prst="rect">
            <a:avLst/>
          </a:prstGeom>
        </p:spPr>
        <p:txBody>
          <a:bodyPr wrap="none">
            <a:spAutoFit/>
          </a:bodyPr>
          <a:lstStyle/>
          <a:p>
            <a:r>
              <a:rPr lang="en-US" altLang="zh-CN" sz="2800" b="1" cap="small" dirty="0">
                <a:solidFill>
                  <a:srgbClr val="00C3D9"/>
                </a:solidFill>
                <a:latin typeface="微软雅黑" panose="020B0503020204020204" pitchFamily="34" charset="-122"/>
                <a:ea typeface="微软雅黑" panose="020B0503020204020204" pitchFamily="34" charset="-122"/>
              </a:rPr>
              <a:t>2.1 </a:t>
            </a:r>
            <a:r>
              <a:rPr lang="zh-CN" altLang="en-US" sz="2800" b="1" cap="small" dirty="0">
                <a:solidFill>
                  <a:srgbClr val="00C3D9"/>
                </a:solidFill>
                <a:latin typeface="微软雅黑" panose="020B0503020204020204" pitchFamily="34" charset="-122"/>
                <a:ea typeface="微软雅黑" panose="020B0503020204020204" pitchFamily="34" charset="-122"/>
              </a:rPr>
              <a:t>要求</a:t>
            </a:r>
            <a:endParaRPr lang="en-US" altLang="zh-CN" sz="2800" b="1" cap="small" dirty="0">
              <a:solidFill>
                <a:srgbClr val="00C3D9"/>
              </a:solidFill>
              <a:latin typeface="微软雅黑" panose="020B0503020204020204" pitchFamily="34" charset="-122"/>
              <a:ea typeface="微软雅黑" panose="020B0503020204020204" pitchFamily="34" charset="-122"/>
            </a:endParaRPr>
          </a:p>
        </p:txBody>
      </p:sp>
      <p:sp>
        <p:nvSpPr>
          <p:cNvPr id="10" name="矩形 9"/>
          <p:cNvSpPr/>
          <p:nvPr/>
        </p:nvSpPr>
        <p:spPr>
          <a:xfrm>
            <a:off x="1094492" y="2043594"/>
            <a:ext cx="10001428" cy="4708981"/>
          </a:xfrm>
          <a:prstGeom prst="rect">
            <a:avLst/>
          </a:prstGeom>
        </p:spPr>
        <p:txBody>
          <a:bodyPr wrap="square">
            <a:spAutoFit/>
          </a:bodyPr>
          <a:lstStyle/>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功能：</a:t>
            </a:r>
            <a:r>
              <a:rPr lang="zh-CN" altLang="zh-CN" sz="2000" b="1" dirty="0">
                <a:solidFill>
                  <a:srgbClr val="FFFFFF">
                    <a:lumMod val="50000"/>
                  </a:srgbClr>
                </a:solidFill>
                <a:latin typeface="Open Sans" pitchFamily="34" charset="0"/>
                <a:cs typeface="Calibri" pitchFamily="34" charset="0"/>
              </a:rPr>
              <a:t>玩家可以在微信小程序上或者</a:t>
            </a:r>
            <a:r>
              <a:rPr lang="en-US" altLang="zh-CN" sz="2000" b="1" dirty="0">
                <a:solidFill>
                  <a:srgbClr val="FFFFFF">
                    <a:lumMod val="50000"/>
                  </a:srgbClr>
                </a:solidFill>
                <a:latin typeface="Open Sans" pitchFamily="34" charset="0"/>
                <a:cs typeface="Calibri" pitchFamily="34" charset="0"/>
              </a:rPr>
              <a:t>PC</a:t>
            </a:r>
            <a:r>
              <a:rPr lang="zh-CN" altLang="zh-CN" sz="2000" b="1" dirty="0">
                <a:solidFill>
                  <a:srgbClr val="FFFFFF">
                    <a:lumMod val="50000"/>
                  </a:srgbClr>
                </a:solidFill>
                <a:latin typeface="Open Sans" pitchFamily="34" charset="0"/>
                <a:cs typeface="Calibri" pitchFamily="34" charset="0"/>
              </a:rPr>
              <a:t>端、</a:t>
            </a:r>
            <a:r>
              <a:rPr lang="en-US" altLang="zh-CN" sz="2000" b="1" dirty="0">
                <a:solidFill>
                  <a:srgbClr val="FFFFFF">
                    <a:lumMod val="50000"/>
                  </a:srgbClr>
                </a:solidFill>
                <a:latin typeface="Open Sans" pitchFamily="34" charset="0"/>
                <a:cs typeface="Calibri" pitchFamily="34" charset="0"/>
              </a:rPr>
              <a:t>APP</a:t>
            </a:r>
            <a:r>
              <a:rPr lang="zh-CN" altLang="zh-CN" sz="2000" b="1" dirty="0">
                <a:solidFill>
                  <a:srgbClr val="FFFFFF">
                    <a:lumMod val="50000"/>
                  </a:srgbClr>
                </a:solidFill>
                <a:latin typeface="Open Sans" pitchFamily="34" charset="0"/>
                <a:cs typeface="Calibri" pitchFamily="34" charset="0"/>
              </a:rPr>
              <a:t>进行多人联网对战，游戏可以按照既定的算法结算和正常运行，并且加入排行榜功能，玩家可以与好友的积分进行对比。</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性能：</a:t>
            </a:r>
            <a:r>
              <a:rPr lang="zh-CN" altLang="zh-CN" sz="2000" b="1" dirty="0">
                <a:solidFill>
                  <a:srgbClr val="FFFFFF">
                    <a:lumMod val="50000"/>
                  </a:srgbClr>
                </a:solidFill>
                <a:latin typeface="Open Sans" pitchFamily="34" charset="0"/>
                <a:cs typeface="Calibri" pitchFamily="34" charset="0"/>
              </a:rPr>
              <a:t>中</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输出：</a:t>
            </a:r>
            <a:r>
              <a:rPr lang="zh-CN" altLang="zh-CN" sz="2000" b="1" dirty="0">
                <a:solidFill>
                  <a:srgbClr val="FFFFFF">
                    <a:lumMod val="50000"/>
                  </a:srgbClr>
                </a:solidFill>
                <a:latin typeface="Open Sans" pitchFamily="34" charset="0"/>
                <a:cs typeface="Calibri" pitchFamily="34" charset="0"/>
              </a:rPr>
              <a:t>屏幕展示</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输入：</a:t>
            </a:r>
            <a:r>
              <a:rPr lang="zh-CN" altLang="zh-CN" sz="2000" b="1" dirty="0">
                <a:solidFill>
                  <a:srgbClr val="FFFFFF">
                    <a:lumMod val="50000"/>
                  </a:srgbClr>
                </a:solidFill>
                <a:latin typeface="Open Sans" pitchFamily="34" charset="0"/>
                <a:cs typeface="Calibri" pitchFamily="34" charset="0"/>
              </a:rPr>
              <a:t>触碰屏幕</a:t>
            </a:r>
          </a:p>
          <a:p>
            <a:pPr indent="266700" algn="just">
              <a:lnSpc>
                <a:spcPct val="150000"/>
              </a:lnSpc>
              <a:spcBef>
                <a:spcPts val="600"/>
              </a:spcBef>
              <a:spcAft>
                <a:spcPts val="600"/>
              </a:spcAft>
            </a:pPr>
            <a:r>
              <a:rPr lang="zh-CN" altLang="zh-CN" sz="2000" b="1" dirty="0" smtClean="0">
                <a:solidFill>
                  <a:srgbClr val="FF0000"/>
                </a:solidFill>
                <a:latin typeface="Open Sans" pitchFamily="34" charset="0"/>
                <a:cs typeface="Calibri" pitchFamily="34" charset="0"/>
              </a:rPr>
              <a:t>在安全与保密方面的要求：</a:t>
            </a:r>
            <a:r>
              <a:rPr lang="zh-CN" altLang="zh-CN" sz="2000" b="1" dirty="0">
                <a:solidFill>
                  <a:srgbClr val="FFFFFF">
                    <a:lumMod val="50000"/>
                  </a:srgbClr>
                </a:solidFill>
                <a:latin typeface="Open Sans" pitchFamily="34" charset="0"/>
                <a:cs typeface="Calibri" pitchFamily="34" charset="0"/>
              </a:rPr>
              <a:t>对玩家的游戏账号进行保密，并且具有存档</a:t>
            </a:r>
            <a:r>
              <a:rPr lang="zh-CN" altLang="zh-CN" sz="2000" b="1" dirty="0" smtClean="0">
                <a:solidFill>
                  <a:srgbClr val="FFFFFF">
                    <a:lumMod val="50000"/>
                  </a:srgbClr>
                </a:solidFill>
                <a:latin typeface="Open Sans" pitchFamily="34" charset="0"/>
                <a:cs typeface="Calibri" pitchFamily="34" charset="0"/>
              </a:rPr>
              <a:t>功能</a:t>
            </a:r>
            <a:endParaRPr lang="zh-CN" altLang="zh-CN" sz="2000" b="1" dirty="0">
              <a:solidFill>
                <a:srgbClr val="FFFFFF">
                  <a:lumMod val="50000"/>
                </a:srgbClr>
              </a:solidFill>
              <a:latin typeface="Open Sans" pitchFamily="34" charset="0"/>
              <a:cs typeface="Calibri" pitchFamily="34" charset="0"/>
            </a:endParaRPr>
          </a:p>
          <a:p>
            <a:pPr indent="266700" algn="just">
              <a:lnSpc>
                <a:spcPct val="150000"/>
              </a:lnSpc>
              <a:spcBef>
                <a:spcPts val="600"/>
              </a:spcBef>
              <a:spcAft>
                <a:spcPts val="600"/>
              </a:spcAft>
            </a:pPr>
            <a:r>
              <a:rPr lang="zh-CN" altLang="zh-CN" sz="2000" b="1" dirty="0" smtClean="0">
                <a:solidFill>
                  <a:srgbClr val="FF0000"/>
                </a:solidFill>
                <a:latin typeface="Open Sans" pitchFamily="34" charset="0"/>
                <a:cs typeface="Calibri" pitchFamily="34" charset="0"/>
              </a:rPr>
              <a:t>同</a:t>
            </a:r>
            <a:r>
              <a:rPr lang="zh-CN" altLang="zh-CN" sz="2000" b="1" dirty="0">
                <a:solidFill>
                  <a:srgbClr val="FF0000"/>
                </a:solidFill>
                <a:latin typeface="Open Sans" pitchFamily="34" charset="0"/>
                <a:cs typeface="Calibri" pitchFamily="34" charset="0"/>
              </a:rPr>
              <a:t>本系统相连接的其他系统：</a:t>
            </a:r>
            <a:r>
              <a:rPr lang="zh-CN" altLang="zh-CN" sz="2000" b="1" dirty="0">
                <a:solidFill>
                  <a:srgbClr val="FFFFFF">
                    <a:lumMod val="50000"/>
                  </a:srgbClr>
                </a:solidFill>
                <a:latin typeface="Open Sans" pitchFamily="34" charset="0"/>
                <a:cs typeface="Calibri" pitchFamily="34" charset="0"/>
              </a:rPr>
              <a:t>微信</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完成期限</a:t>
            </a:r>
            <a:r>
              <a:rPr lang="zh-CN" altLang="zh-CN" sz="2000" b="1" dirty="0" smtClean="0">
                <a:solidFill>
                  <a:srgbClr val="FF0000"/>
                </a:solidFill>
                <a:latin typeface="Open Sans" pitchFamily="34" charset="0"/>
                <a:cs typeface="Calibri" pitchFamily="34" charset="0"/>
              </a:rPr>
              <a:t>：</a:t>
            </a:r>
            <a:r>
              <a:rPr lang="zh-CN" altLang="en-US" sz="2000" b="1" dirty="0" smtClean="0">
                <a:solidFill>
                  <a:srgbClr val="FFFFFF">
                    <a:lumMod val="50000"/>
                  </a:srgbClr>
                </a:solidFill>
                <a:latin typeface="Open Sans" pitchFamily="34" charset="0"/>
                <a:cs typeface="Calibri" pitchFamily="34" charset="0"/>
              </a:rPr>
              <a:t>第十六周</a:t>
            </a:r>
            <a:endParaRPr lang="zh-CN" altLang="zh-CN" sz="2000" b="1" dirty="0">
              <a:solidFill>
                <a:srgbClr val="FFFFFF">
                  <a:lumMod val="50000"/>
                </a:srgbClr>
              </a:solidFill>
              <a:latin typeface="Open Sans" pitchFamily="34" charset="0"/>
              <a:cs typeface="Calibri" pitchFamily="34" charset="0"/>
            </a:endParaRPr>
          </a:p>
        </p:txBody>
      </p:sp>
    </p:spTree>
    <p:extLst>
      <p:ext uri="{BB962C8B-B14F-4D97-AF65-F5344CB8AC3E}">
        <p14:creationId xmlns:p14="http://schemas.microsoft.com/office/powerpoint/2010/main" val="3332547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0" y="139317"/>
            <a:ext cx="2628900"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a:solidFill>
                  <a:srgbClr val="00C3D9"/>
                </a:solidFill>
                <a:latin typeface="微软雅黑" panose="020B0503020204020204" pitchFamily="34" charset="-122"/>
                <a:ea typeface="微软雅黑" panose="020B0503020204020204" pitchFamily="34" charset="-122"/>
              </a:rPr>
              <a:t>2.2 </a:t>
            </a:r>
            <a:r>
              <a:rPr lang="zh-CN" altLang="en-US" sz="2800" b="1" cap="small" dirty="0">
                <a:solidFill>
                  <a:srgbClr val="00C3D9"/>
                </a:solidFill>
                <a:latin typeface="微软雅黑" panose="020B0503020204020204" pitchFamily="34" charset="-122"/>
                <a:ea typeface="微软雅黑" panose="020B0503020204020204" pitchFamily="34" charset="-122"/>
              </a:rPr>
              <a:t>目标</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299103" y="870966"/>
            <a:ext cx="11891309" cy="892552"/>
          </a:xfrm>
          <a:prstGeom prst="rect">
            <a:avLst/>
          </a:prstGeom>
        </p:spPr>
        <p:txBody>
          <a:bodyPr wrap="square">
            <a:spAutoFit/>
          </a:bodyPr>
          <a:lstStyle/>
          <a:p>
            <a:r>
              <a:rPr lang="en-US" altLang="zh-CN" sz="2800" b="1" dirty="0" smtClean="0">
                <a:solidFill>
                  <a:srgbClr val="FFFFFF">
                    <a:lumMod val="50000"/>
                  </a:srgbClr>
                </a:solidFill>
                <a:latin typeface="Open Sans" pitchFamily="34" charset="0"/>
                <a:cs typeface="Calibri" pitchFamily="34" charset="0"/>
              </a:rPr>
              <a:t>   </a:t>
            </a:r>
            <a:r>
              <a:rPr lang="zh-CN" altLang="zh-CN" sz="2400" b="1" dirty="0" smtClean="0">
                <a:solidFill>
                  <a:srgbClr val="FFFFFF">
                    <a:lumMod val="50000"/>
                  </a:srgbClr>
                </a:solidFill>
                <a:latin typeface="Open Sans" pitchFamily="34" charset="0"/>
                <a:cs typeface="Calibri" pitchFamily="34" charset="0"/>
              </a:rPr>
              <a:t>可以</a:t>
            </a:r>
            <a:r>
              <a:rPr lang="zh-CN" altLang="zh-CN" sz="2400" b="1" dirty="0">
                <a:solidFill>
                  <a:srgbClr val="FFFFFF">
                    <a:lumMod val="50000"/>
                  </a:srgbClr>
                </a:solidFill>
                <a:latin typeface="Open Sans" pitchFamily="34" charset="0"/>
                <a:cs typeface="Calibri" pitchFamily="34" charset="0"/>
              </a:rPr>
              <a:t>进行多人实时对战，按照算法正常结算游戏，游戏可以正常进行，为各个不同三国历史人物设定不同属性，加入排行榜</a:t>
            </a:r>
            <a:r>
              <a:rPr lang="zh-CN" altLang="zh-CN" sz="2400" b="1" dirty="0" smtClean="0">
                <a:solidFill>
                  <a:srgbClr val="FFFFFF">
                    <a:lumMod val="50000"/>
                  </a:srgbClr>
                </a:solidFill>
                <a:latin typeface="Open Sans" pitchFamily="34" charset="0"/>
                <a:cs typeface="Calibri" pitchFamily="34" charset="0"/>
              </a:rPr>
              <a:t>功能</a:t>
            </a:r>
            <a:r>
              <a:rPr lang="zh-CN" altLang="en-US" sz="2400" b="1" dirty="0" smtClean="0">
                <a:solidFill>
                  <a:srgbClr val="FFFFFF">
                    <a:lumMod val="50000"/>
                  </a:srgbClr>
                </a:solidFill>
                <a:latin typeface="Open Sans" pitchFamily="34" charset="0"/>
                <a:cs typeface="Calibri" pitchFamily="34" charset="0"/>
              </a:rPr>
              <a:t>。</a:t>
            </a:r>
            <a:endParaRPr lang="zh-CN" altLang="zh-CN" sz="2400" b="1" dirty="0">
              <a:solidFill>
                <a:srgbClr val="FFFFFF">
                  <a:lumMod val="50000"/>
                </a:srgbClr>
              </a:solidFill>
              <a:latin typeface="Open Sans" pitchFamily="34" charset="0"/>
              <a:cs typeface="Calibri" pitchFamily="34" charset="0"/>
            </a:endParaRPr>
          </a:p>
        </p:txBody>
      </p:sp>
      <p:sp>
        <p:nvSpPr>
          <p:cNvPr id="46" name="Copyright Notice"/>
          <p:cNvSpPr>
            <a:spLocks/>
          </p:cNvSpPr>
          <p:nvPr/>
        </p:nvSpPr>
        <p:spPr bwMode="auto">
          <a:xfrm>
            <a:off x="0" y="2002377"/>
            <a:ext cx="4539241"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a:solidFill>
                  <a:srgbClr val="00C3D9"/>
                </a:solidFill>
                <a:latin typeface="微软雅黑" panose="020B0503020204020204" pitchFamily="34" charset="-122"/>
                <a:ea typeface="微软雅黑" panose="020B0503020204020204" pitchFamily="34" charset="-122"/>
              </a:rPr>
              <a:t>2.3 </a:t>
            </a:r>
            <a:r>
              <a:rPr lang="zh-CN" altLang="en-US" sz="2800" b="1" cap="small" dirty="0">
                <a:solidFill>
                  <a:srgbClr val="00C3D9"/>
                </a:solidFill>
                <a:latin typeface="微软雅黑" panose="020B0503020204020204" pitchFamily="34" charset="-122"/>
                <a:ea typeface="微软雅黑" panose="020B0503020204020204" pitchFamily="34" charset="-122"/>
              </a:rPr>
              <a:t>条件、假定和限制</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13" name="矩形 12"/>
          <p:cNvSpPr/>
          <p:nvPr/>
        </p:nvSpPr>
        <p:spPr>
          <a:xfrm>
            <a:off x="0" y="2895941"/>
            <a:ext cx="12502497" cy="1938992"/>
          </a:xfrm>
          <a:prstGeom prst="rect">
            <a:avLst/>
          </a:prstGeom>
        </p:spPr>
        <p:txBody>
          <a:bodyPr wrap="square">
            <a:spAutoFit/>
          </a:bodyPr>
          <a:lstStyle/>
          <a:p>
            <a:r>
              <a:rPr lang="zh-CN" altLang="zh-CN" sz="2400" b="1" dirty="0">
                <a:solidFill>
                  <a:srgbClr val="FF0000"/>
                </a:solidFill>
                <a:latin typeface="Open Sans" pitchFamily="34" charset="0"/>
                <a:cs typeface="Calibri" pitchFamily="34" charset="0"/>
              </a:rPr>
              <a:t>所建议系统的运行寿命的最小值：</a:t>
            </a:r>
            <a:r>
              <a:rPr lang="zh-CN" altLang="zh-CN" sz="2400" b="1" dirty="0">
                <a:solidFill>
                  <a:srgbClr val="FFFFFF">
                    <a:lumMod val="50000"/>
                  </a:srgbClr>
                </a:solidFill>
                <a:latin typeface="Open Sans" pitchFamily="34" charset="0"/>
                <a:cs typeface="Calibri" pitchFamily="34" charset="0"/>
              </a:rPr>
              <a:t>运行一局完整的游戏。</a:t>
            </a:r>
          </a:p>
          <a:p>
            <a:r>
              <a:rPr lang="zh-CN" altLang="zh-CN" sz="2400" b="1" dirty="0">
                <a:solidFill>
                  <a:srgbClr val="FF0000"/>
                </a:solidFill>
                <a:latin typeface="Open Sans" pitchFamily="34" charset="0"/>
                <a:cs typeface="Calibri" pitchFamily="34" charset="0"/>
              </a:rPr>
              <a:t>经费、投资反面的来源和限制：</a:t>
            </a:r>
            <a:r>
              <a:rPr lang="zh-CN" altLang="zh-CN" sz="2400" b="1" dirty="0">
                <a:solidFill>
                  <a:srgbClr val="FFFFFF">
                    <a:lumMod val="50000"/>
                  </a:srgbClr>
                </a:solidFill>
                <a:latin typeface="Open Sans" pitchFamily="34" charset="0"/>
                <a:cs typeface="Calibri" pitchFamily="34" charset="0"/>
              </a:rPr>
              <a:t>寝室小组人员自掏，只能用在本产品的开发中和团队建设。</a:t>
            </a:r>
          </a:p>
          <a:p>
            <a:r>
              <a:rPr lang="zh-CN" altLang="zh-CN" sz="2400" b="1" dirty="0">
                <a:solidFill>
                  <a:srgbClr val="FF0000"/>
                </a:solidFill>
                <a:latin typeface="Open Sans" pitchFamily="34" charset="0"/>
                <a:cs typeface="Calibri" pitchFamily="34" charset="0"/>
              </a:rPr>
              <a:t>法律和政策反面的限制：</a:t>
            </a:r>
            <a:r>
              <a:rPr lang="zh-CN" altLang="zh-CN" sz="2400" b="1" dirty="0">
                <a:solidFill>
                  <a:srgbClr val="FFFFFF">
                    <a:lumMod val="50000"/>
                  </a:srgbClr>
                </a:solidFill>
                <a:latin typeface="Open Sans" pitchFamily="34" charset="0"/>
                <a:cs typeface="Calibri" pitchFamily="34" charset="0"/>
              </a:rPr>
              <a:t>需遵守信息法和微信小程序开发相关条款。</a:t>
            </a:r>
          </a:p>
          <a:p>
            <a:r>
              <a:rPr lang="zh-CN" altLang="zh-CN" sz="2400" b="1" dirty="0">
                <a:solidFill>
                  <a:srgbClr val="FFFFFF">
                    <a:lumMod val="50000"/>
                  </a:srgbClr>
                </a:solidFill>
                <a:latin typeface="Open Sans" pitchFamily="34" charset="0"/>
                <a:cs typeface="Calibri" pitchFamily="34" charset="0"/>
              </a:rPr>
              <a:t>硬件、软件、运行环境和开发环境方面的条件限制：无法在较老机型和系统中运行。</a:t>
            </a:r>
          </a:p>
          <a:p>
            <a:r>
              <a:rPr lang="zh-CN" altLang="zh-CN" sz="2400" b="1" dirty="0">
                <a:solidFill>
                  <a:srgbClr val="FF0000"/>
                </a:solidFill>
                <a:latin typeface="Open Sans" pitchFamily="34" charset="0"/>
                <a:cs typeface="Calibri" pitchFamily="34" charset="0"/>
              </a:rPr>
              <a:t>可以利用的信息和资源：</a:t>
            </a:r>
            <a:r>
              <a:rPr lang="zh-CN" altLang="zh-CN" sz="2400" b="1" dirty="0">
                <a:solidFill>
                  <a:srgbClr val="FFFFFF">
                    <a:lumMod val="50000"/>
                  </a:srgbClr>
                </a:solidFill>
                <a:latin typeface="Open Sans" pitchFamily="34" charset="0"/>
                <a:cs typeface="Calibri" pitchFamily="34" charset="0"/>
              </a:rPr>
              <a:t>网络上有关本类型游戏的信息，</a:t>
            </a:r>
            <a:r>
              <a:rPr lang="en-US" altLang="zh-CN" sz="2400" b="1" dirty="0" err="1">
                <a:solidFill>
                  <a:srgbClr val="FFFFFF">
                    <a:lumMod val="50000"/>
                  </a:srgbClr>
                </a:solidFill>
                <a:latin typeface="Open Sans" pitchFamily="34" charset="0"/>
                <a:cs typeface="Calibri" pitchFamily="34" charset="0"/>
              </a:rPr>
              <a:t>Layabox</a:t>
            </a:r>
            <a:r>
              <a:rPr lang="zh-CN" altLang="zh-CN" sz="2400" b="1" dirty="0">
                <a:solidFill>
                  <a:srgbClr val="FFFFFF">
                    <a:lumMod val="50000"/>
                  </a:srgbClr>
                </a:solidFill>
                <a:latin typeface="Open Sans" pitchFamily="34" charset="0"/>
                <a:cs typeface="Calibri" pitchFamily="34" charset="0"/>
              </a:rPr>
              <a:t>游戏引擎</a:t>
            </a:r>
            <a:r>
              <a:rPr lang="en-US" altLang="zh-CN" sz="2400" b="1" dirty="0">
                <a:solidFill>
                  <a:srgbClr val="FFFFFF">
                    <a:lumMod val="50000"/>
                  </a:srgbClr>
                </a:solidFill>
                <a:latin typeface="Open Sans" pitchFamily="34" charset="0"/>
                <a:cs typeface="Calibri" pitchFamily="34" charset="0"/>
              </a:rPr>
              <a:t>.</a:t>
            </a:r>
            <a:endParaRPr lang="zh-CN" altLang="zh-CN" sz="2400" b="1" dirty="0">
              <a:solidFill>
                <a:srgbClr val="FFFFFF">
                  <a:lumMod val="50000"/>
                </a:srgbClr>
              </a:solidFill>
              <a:latin typeface="Open Sans" pitchFamily="34" charset="0"/>
              <a:cs typeface="Calibri" pitchFamily="34" charset="0"/>
            </a:endParaRPr>
          </a:p>
        </p:txBody>
      </p:sp>
    </p:spTree>
    <p:extLst>
      <p:ext uri="{BB962C8B-B14F-4D97-AF65-F5344CB8AC3E}">
        <p14:creationId xmlns:p14="http://schemas.microsoft.com/office/powerpoint/2010/main" val="82565258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0" y="102959"/>
            <a:ext cx="4325071"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2.4 </a:t>
            </a:r>
            <a:r>
              <a:rPr lang="zh-CN" altLang="en-US" sz="2400" b="1" cap="small" dirty="0">
                <a:solidFill>
                  <a:srgbClr val="00C3D9"/>
                </a:solidFill>
                <a:latin typeface="微软雅黑" panose="020B0503020204020204" pitchFamily="34" charset="-122"/>
                <a:ea typeface="微软雅黑" panose="020B0503020204020204" pitchFamily="34" charset="-122"/>
              </a:rPr>
              <a:t>进行可行性研究的方法</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2" name="矩形 41"/>
          <p:cNvSpPr/>
          <p:nvPr/>
        </p:nvSpPr>
        <p:spPr>
          <a:xfrm>
            <a:off x="474784" y="736809"/>
            <a:ext cx="7950437" cy="1169551"/>
          </a:xfrm>
          <a:prstGeom prst="rect">
            <a:avLst/>
          </a:prstGeom>
        </p:spPr>
        <p:txBody>
          <a:bodyPr wrap="square">
            <a:spAutoFit/>
          </a:bodyPr>
          <a:lstStyle/>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调查：</a:t>
            </a:r>
            <a:r>
              <a:rPr lang="zh-CN" altLang="zh-CN" sz="2000" b="1" dirty="0">
                <a:solidFill>
                  <a:srgbClr val="FFFFFF">
                    <a:lumMod val="50000"/>
                  </a:srgbClr>
                </a:solidFill>
                <a:latin typeface="Open Sans" pitchFamily="34" charset="0"/>
                <a:cs typeface="Calibri" pitchFamily="34" charset="0"/>
              </a:rPr>
              <a:t>使用问卷星在朋友圈中进行问卷调查，在查找各类有关资料。</a:t>
            </a:r>
          </a:p>
          <a:p>
            <a:pPr indent="304800"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（详见调研）</a:t>
            </a:r>
          </a:p>
        </p:txBody>
      </p:sp>
      <p:sp>
        <p:nvSpPr>
          <p:cNvPr id="43" name="Copyright Notice"/>
          <p:cNvSpPr>
            <a:spLocks/>
          </p:cNvSpPr>
          <p:nvPr/>
        </p:nvSpPr>
        <p:spPr bwMode="auto">
          <a:xfrm>
            <a:off x="0" y="2074668"/>
            <a:ext cx="2110811"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2.5 </a:t>
            </a:r>
            <a:r>
              <a:rPr lang="zh-CN" altLang="en-US" sz="2400" b="1" cap="small" dirty="0">
                <a:solidFill>
                  <a:srgbClr val="00C3D9"/>
                </a:solidFill>
                <a:latin typeface="微软雅黑" panose="020B0503020204020204" pitchFamily="34" charset="-122"/>
                <a:ea typeface="微软雅黑" panose="020B0503020204020204" pitchFamily="34" charset="-122"/>
              </a:rPr>
              <a:t>评价尺度</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4" name="矩形 43"/>
          <p:cNvSpPr/>
          <p:nvPr/>
        </p:nvSpPr>
        <p:spPr>
          <a:xfrm>
            <a:off x="629540" y="2846048"/>
            <a:ext cx="8164082" cy="2400657"/>
          </a:xfrm>
          <a:prstGeom prst="rect">
            <a:avLst/>
          </a:prstGeom>
        </p:spPr>
        <p:txBody>
          <a:bodyPr wrap="square">
            <a:spAutoFit/>
          </a:bodyPr>
          <a:lstStyle/>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费用</a:t>
            </a:r>
            <a:r>
              <a:rPr lang="en-US" altLang="zh-CN" sz="2000" b="1" dirty="0">
                <a:solidFill>
                  <a:srgbClr val="FF0000"/>
                </a:solidFill>
                <a:latin typeface="Open Sans" pitchFamily="34" charset="0"/>
                <a:cs typeface="Calibri" pitchFamily="34" charset="0"/>
              </a:rPr>
              <a:t>:</a:t>
            </a:r>
            <a:r>
              <a:rPr lang="zh-CN" altLang="zh-CN" sz="2000" b="1" dirty="0">
                <a:solidFill>
                  <a:srgbClr val="FFFFFF">
                    <a:lumMod val="50000"/>
                  </a:srgbClr>
                </a:solidFill>
                <a:latin typeface="Open Sans" pitchFamily="34" charset="0"/>
                <a:cs typeface="Calibri" pitchFamily="34" charset="0"/>
              </a:rPr>
              <a:t>不高</a:t>
            </a:r>
          </a:p>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各项功能的优先次序：</a:t>
            </a:r>
            <a:r>
              <a:rPr lang="zh-CN" altLang="zh-CN" sz="2000" b="1" dirty="0">
                <a:solidFill>
                  <a:srgbClr val="FFFFFF">
                    <a:lumMod val="50000"/>
                  </a:srgbClr>
                </a:solidFill>
                <a:latin typeface="Open Sans" pitchFamily="34" charset="0"/>
                <a:cs typeface="Calibri" pitchFamily="34" charset="0"/>
              </a:rPr>
              <a:t>基础界面</a:t>
            </a:r>
            <a:r>
              <a:rPr lang="en-US" altLang="zh-CN" sz="2000" b="1" dirty="0">
                <a:solidFill>
                  <a:srgbClr val="FFFFFF">
                    <a:lumMod val="50000"/>
                  </a:srgbClr>
                </a:solidFill>
                <a:latin typeface="Open Sans" pitchFamily="34" charset="0"/>
                <a:cs typeface="Calibri" pitchFamily="34" charset="0"/>
                <a:sym typeface="Wingdings" panose="05000000000000000000" pitchFamily="2" charset="2"/>
              </a:rPr>
              <a:t></a:t>
            </a:r>
            <a:r>
              <a:rPr lang="zh-CN" altLang="zh-CN" sz="2000" b="1" dirty="0">
                <a:solidFill>
                  <a:srgbClr val="FFFFFF">
                    <a:lumMod val="50000"/>
                  </a:srgbClr>
                </a:solidFill>
                <a:latin typeface="Open Sans" pitchFamily="34" charset="0"/>
                <a:cs typeface="Calibri" pitchFamily="34" charset="0"/>
              </a:rPr>
              <a:t>地图人物</a:t>
            </a:r>
            <a:r>
              <a:rPr lang="en-US" altLang="zh-CN" sz="2000" b="1" dirty="0">
                <a:solidFill>
                  <a:srgbClr val="FFFFFF">
                    <a:lumMod val="50000"/>
                  </a:srgbClr>
                </a:solidFill>
                <a:latin typeface="Open Sans" pitchFamily="34" charset="0"/>
                <a:cs typeface="Calibri" pitchFamily="34" charset="0"/>
                <a:sym typeface="Wingdings" panose="05000000000000000000" pitchFamily="2" charset="2"/>
              </a:rPr>
              <a:t></a:t>
            </a:r>
            <a:r>
              <a:rPr lang="zh-CN" altLang="zh-CN" sz="2000" b="1" dirty="0">
                <a:solidFill>
                  <a:srgbClr val="FFFFFF">
                    <a:lumMod val="50000"/>
                  </a:srgbClr>
                </a:solidFill>
                <a:latin typeface="Open Sans" pitchFamily="34" charset="0"/>
                <a:cs typeface="Calibri" pitchFamily="34" charset="0"/>
              </a:rPr>
              <a:t>交互功能</a:t>
            </a:r>
            <a:r>
              <a:rPr lang="en-US" altLang="zh-CN" sz="2000" b="1" dirty="0">
                <a:solidFill>
                  <a:srgbClr val="FFFFFF">
                    <a:lumMod val="50000"/>
                  </a:srgbClr>
                </a:solidFill>
                <a:latin typeface="Open Sans" pitchFamily="34" charset="0"/>
                <a:cs typeface="Calibri" pitchFamily="34" charset="0"/>
                <a:sym typeface="Wingdings" panose="05000000000000000000" pitchFamily="2" charset="2"/>
              </a:rPr>
              <a:t></a:t>
            </a:r>
            <a:r>
              <a:rPr lang="zh-CN" altLang="zh-CN" sz="2000" b="1" dirty="0">
                <a:solidFill>
                  <a:srgbClr val="FFFFFF">
                    <a:lumMod val="50000"/>
                  </a:srgbClr>
                </a:solidFill>
                <a:latin typeface="Open Sans" pitchFamily="34" charset="0"/>
                <a:cs typeface="Calibri" pitchFamily="34" charset="0"/>
              </a:rPr>
              <a:t>高级功能</a:t>
            </a:r>
          </a:p>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开发时间的长短：</a:t>
            </a:r>
            <a:r>
              <a:rPr lang="zh-CN" altLang="zh-CN" sz="2000" b="1" dirty="0">
                <a:solidFill>
                  <a:srgbClr val="FFFFFF">
                    <a:lumMod val="50000"/>
                  </a:srgbClr>
                </a:solidFill>
                <a:latin typeface="Open Sans" pitchFamily="34" charset="0"/>
                <a:cs typeface="Calibri" pitchFamily="34" charset="0"/>
              </a:rPr>
              <a:t>短</a:t>
            </a:r>
          </a:p>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使用中的难易程度：</a:t>
            </a:r>
            <a:r>
              <a:rPr lang="zh-CN" altLang="zh-CN" sz="2000" b="1" dirty="0">
                <a:solidFill>
                  <a:srgbClr val="FFFFFF">
                    <a:lumMod val="50000"/>
                  </a:srgbClr>
                </a:solidFill>
                <a:latin typeface="Open Sans" pitchFamily="34" charset="0"/>
                <a:cs typeface="Calibri" pitchFamily="34" charset="0"/>
              </a:rPr>
              <a:t>不会太难，操作比较简单易懂</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2214781" y="1237992"/>
            <a:ext cx="1343980"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前言</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8" name="前言"/>
          <p:cNvSpPr>
            <a:spLocks noChangeArrowheads="1"/>
          </p:cNvSpPr>
          <p:nvPr/>
        </p:nvSpPr>
        <p:spPr bwMode="auto">
          <a:xfrm>
            <a:off x="3306906" y="1441871"/>
            <a:ext cx="1998679" cy="430893"/>
          </a:xfrm>
          <a:prstGeom prst="rect">
            <a:avLst/>
          </a:prstGeom>
          <a:noFill/>
          <a:ln w="9525">
            <a:noFill/>
            <a:bevel/>
            <a:headEnd/>
            <a:tailEnd/>
          </a:ln>
        </p:spPr>
        <p:txBody>
          <a:bodyPr wrap="square" lIns="91446" tIns="45723" rIns="91446" bIns="45723">
            <a:spAutoFit/>
          </a:bodyPr>
          <a:lstStyle/>
          <a:p>
            <a:pPr algn="ctr"/>
            <a:r>
              <a:rPr lang="en-US" altLang="zh-CN" sz="2200" b="0" dirty="0">
                <a:solidFill>
                  <a:srgbClr val="00C3D9"/>
                </a:solidFill>
                <a:latin typeface="微软雅黑" pitchFamily="34" charset="-122"/>
                <a:ea typeface="微软雅黑" pitchFamily="34" charset="-122"/>
                <a:sym typeface="Impact" pitchFamily="34" charset="0"/>
              </a:rPr>
              <a:t>Introduction</a:t>
            </a:r>
            <a:endParaRPr lang="zh-CN" altLang="en-US" sz="2200" b="0" dirty="0">
              <a:solidFill>
                <a:srgbClr val="00C3D9"/>
              </a:solidFill>
              <a:latin typeface="微软雅黑" pitchFamily="34" charset="-122"/>
              <a:ea typeface="微软雅黑" pitchFamily="34" charset="-122"/>
              <a:sym typeface="Impact" pitchFamily="34" charset="0"/>
            </a:endParaRPr>
          </a:p>
        </p:txBody>
      </p:sp>
      <p:sp>
        <p:nvSpPr>
          <p:cNvPr id="29" name="Rectangle 11"/>
          <p:cNvSpPr>
            <a:spLocks noChangeArrowheads="1"/>
          </p:cNvSpPr>
          <p:nvPr/>
        </p:nvSpPr>
        <p:spPr bwMode="auto">
          <a:xfrm>
            <a:off x="1847606" y="2359921"/>
            <a:ext cx="7840771" cy="2843272"/>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0" dirty="0">
                <a:solidFill>
                  <a:schemeClr val="bg1">
                    <a:lumMod val="50000"/>
                  </a:schemeClr>
                </a:solidFill>
                <a:latin typeface="微软雅黑" pitchFamily="34" charset="-122"/>
                <a:ea typeface="微软雅黑" pitchFamily="34" charset="-122"/>
                <a:sym typeface="微软雅黑" pitchFamily="34" charset="-122"/>
              </a:rPr>
              <a:t>       岁月流转，时光飞逝，转眼间这学期的学习又接近尾声。</a:t>
            </a:r>
          </a:p>
          <a:p>
            <a:pPr eaLnBrk="0" hangingPunct="0">
              <a:lnSpc>
                <a:spcPct val="150000"/>
              </a:lnSpc>
            </a:pPr>
            <a:r>
              <a:rPr lang="zh-CN" altLang="en-US" sz="2000" b="0" dirty="0">
                <a:solidFill>
                  <a:schemeClr val="bg1">
                    <a:lumMod val="50000"/>
                  </a:schemeClr>
                </a:solidFill>
                <a:latin typeface="微软雅黑" pitchFamily="34" charset="-122"/>
                <a:ea typeface="微软雅黑" pitchFamily="34" charset="-122"/>
                <a:sym typeface="微软雅黑" pitchFamily="34" charset="-122"/>
              </a:rPr>
              <a:t>       在过去一学期的学习过程中，我们从不经骂的奶油小生，变成了日常被骂的</a:t>
            </a:r>
            <a:r>
              <a:rPr lang="zh-CN" altLang="en-US" sz="2000" dirty="0">
                <a:solidFill>
                  <a:schemeClr val="bg1">
                    <a:lumMod val="50000"/>
                  </a:schemeClr>
                </a:solidFill>
                <a:latin typeface="微软雅黑" pitchFamily="34" charset="-122"/>
                <a:ea typeface="微软雅黑" pitchFamily="34" charset="-122"/>
                <a:sym typeface="微软雅黑" pitchFamily="34" charset="-122"/>
              </a:rPr>
              <a:t>老油条</a:t>
            </a:r>
            <a:r>
              <a:rPr lang="zh-CN" altLang="en-US" sz="2000" b="0" dirty="0">
                <a:solidFill>
                  <a:schemeClr val="bg1">
                    <a:lumMod val="50000"/>
                  </a:schemeClr>
                </a:solidFill>
                <a:latin typeface="微软雅黑" pitchFamily="34" charset="-122"/>
                <a:ea typeface="微软雅黑" pitchFamily="34" charset="-122"/>
                <a:sym typeface="微软雅黑" pitchFamily="34" charset="-122"/>
              </a:rPr>
              <a:t>，也从一点都不会做项目</a:t>
            </a:r>
            <a:r>
              <a:rPr lang="zh-CN" altLang="en-US" sz="2000" dirty="0">
                <a:solidFill>
                  <a:schemeClr val="bg1">
                    <a:lumMod val="50000"/>
                  </a:schemeClr>
                </a:solidFill>
                <a:latin typeface="微软雅黑" pitchFamily="34" charset="-122"/>
                <a:ea typeface="微软雅黑" pitchFamily="34" charset="-122"/>
                <a:sym typeface="微软雅黑" pitchFamily="34" charset="-122"/>
              </a:rPr>
              <a:t>的“小白” ，</a:t>
            </a:r>
            <a:r>
              <a:rPr lang="zh-CN" altLang="en-US" sz="2000" b="0" dirty="0">
                <a:solidFill>
                  <a:schemeClr val="bg1">
                    <a:lumMod val="50000"/>
                  </a:schemeClr>
                </a:solidFill>
                <a:latin typeface="微软雅黑" pitchFamily="34" charset="-122"/>
                <a:ea typeface="微软雅黑" pitchFamily="34" charset="-122"/>
                <a:sym typeface="微软雅黑" pitchFamily="34" charset="-122"/>
              </a:rPr>
              <a:t>变成了会做那么一点项目的“老白”。</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这个过程有痛苦也有快乐，痛苦是头发都快掉光了，快乐是学到了很有用的知识，并且头还没秃。所以接下来请走进我们小组这学期冒着秃头的风险做的“模拟三国” 。</a:t>
            </a:r>
            <a:endParaRPr lang="zh-CN" altLang="en-US" sz="2000" b="0" dirty="0">
              <a:solidFill>
                <a:schemeClr val="bg1">
                  <a:lumMod val="50000"/>
                </a:schemeClr>
              </a:solidFill>
              <a:latin typeface="微软雅黑" pitchFamily="34" charset="-122"/>
              <a:ea typeface="微软雅黑" pitchFamily="34" charset="-122"/>
              <a:sym typeface="微软雅黑" pitchFamily="34" charset="-122"/>
            </a:endParaRPr>
          </a:p>
        </p:txBody>
      </p:sp>
      <p:sp>
        <p:nvSpPr>
          <p:cNvPr id="30" name="矩形 5"/>
          <p:cNvSpPr>
            <a:spLocks noChangeArrowheads="1"/>
          </p:cNvSpPr>
          <p:nvPr/>
        </p:nvSpPr>
        <p:spPr bwMode="auto">
          <a:xfrm>
            <a:off x="1744492" y="2039752"/>
            <a:ext cx="8047000" cy="3836613"/>
          </a:xfrm>
          <a:prstGeom prst="rect">
            <a:avLst/>
          </a:prstGeom>
          <a:noFill/>
          <a:ln w="19050">
            <a:solidFill>
              <a:srgbClr val="00C3D9"/>
            </a:solidFill>
            <a:bevel/>
            <a:headEnd/>
            <a:tailEnd/>
          </a:ln>
        </p:spPr>
        <p:txBody>
          <a:bodyPr lIns="68589" tIns="34295" rIns="68589" bIns="34295" anchor="ctr"/>
          <a:lstStyle/>
          <a:p>
            <a:pPr algn="ctr"/>
            <a:endParaRPr lang="zh-CN" altLang="zh-CN">
              <a:solidFill>
                <a:srgbClr val="FFFFFF"/>
              </a:solidFill>
              <a:latin typeface="宋体" pitchFamily="2" charset="-122"/>
              <a:sym typeface="宋体" pitchFamily="2" charset="-122"/>
            </a:endParaRPr>
          </a:p>
        </p:txBody>
      </p:sp>
    </p:spTree>
    <p:extLst>
      <p:ext uri="{BB962C8B-B14F-4D97-AF65-F5344CB8AC3E}">
        <p14:creationId xmlns:p14="http://schemas.microsoft.com/office/powerpoint/2010/main" val="191303014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Effect transition="in" filter="fade">
                                      <p:cBhvr>
                                        <p:cTn id="9" dur="1000"/>
                                        <p:tgtEl>
                                          <p:spTgt spid="12"/>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11"/>
                                        </p:tgtEl>
                                        <p:attrNameLst>
                                          <p:attrName>style.visibility</p:attrName>
                                        </p:attrNameLst>
                                      </p:cBhvr>
                                      <p:to>
                                        <p:strVal val="visible"/>
                                      </p:to>
                                    </p:set>
                                    <p:anim calcmode="lin" valueType="num">
                                      <p:cBhvr>
                                        <p:cTn id="12" dur="1000" fill="hold"/>
                                        <p:tgtEl>
                                          <p:spTgt spid="11"/>
                                        </p:tgtEl>
                                        <p:attrNameLst>
                                          <p:attrName>ppt_w</p:attrName>
                                        </p:attrNameLst>
                                      </p:cBhvr>
                                      <p:tavLst>
                                        <p:tav tm="0">
                                          <p:val>
                                            <p:fltVal val="0"/>
                                          </p:val>
                                        </p:tav>
                                        <p:tav tm="100000">
                                          <p:val>
                                            <p:strVal val="#ppt_w"/>
                                          </p:val>
                                        </p:tav>
                                      </p:tavLst>
                                    </p:anim>
                                    <p:anim calcmode="lin" valueType="num">
                                      <p:cBhvr>
                                        <p:cTn id="13" dur="1000" fill="hold"/>
                                        <p:tgtEl>
                                          <p:spTgt spid="11"/>
                                        </p:tgtEl>
                                        <p:attrNameLst>
                                          <p:attrName>ppt_h</p:attrName>
                                        </p:attrNameLst>
                                      </p:cBhvr>
                                      <p:tavLst>
                                        <p:tav tm="0">
                                          <p:val>
                                            <p:fltVal val="0"/>
                                          </p:val>
                                        </p:tav>
                                        <p:tav tm="100000">
                                          <p:val>
                                            <p:strVal val="#ppt_h"/>
                                          </p:val>
                                        </p:tav>
                                      </p:tavLst>
                                    </p:anim>
                                    <p:animEffect transition="in" filter="fade">
                                      <p:cBhvr>
                                        <p:cTn id="14" dur="1000"/>
                                        <p:tgtEl>
                                          <p:spTgt spid="11"/>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13"/>
                                        </p:tgtEl>
                                        <p:attrNameLst>
                                          <p:attrName>style.visibility</p:attrName>
                                        </p:attrNameLst>
                                      </p:cBhvr>
                                      <p:to>
                                        <p:strVal val="visible"/>
                                      </p:to>
                                    </p:set>
                                    <p:anim calcmode="lin" valueType="num">
                                      <p:cBhvr>
                                        <p:cTn id="17" dur="1000" fill="hold"/>
                                        <p:tgtEl>
                                          <p:spTgt spid="13"/>
                                        </p:tgtEl>
                                        <p:attrNameLst>
                                          <p:attrName>ppt_w</p:attrName>
                                        </p:attrNameLst>
                                      </p:cBhvr>
                                      <p:tavLst>
                                        <p:tav tm="0">
                                          <p:val>
                                            <p:fltVal val="0"/>
                                          </p:val>
                                        </p:tav>
                                        <p:tav tm="100000">
                                          <p:val>
                                            <p:strVal val="#ppt_w"/>
                                          </p:val>
                                        </p:tav>
                                      </p:tavLst>
                                    </p:anim>
                                    <p:anim calcmode="lin" valueType="num">
                                      <p:cBhvr>
                                        <p:cTn id="18" dur="1000" fill="hold"/>
                                        <p:tgtEl>
                                          <p:spTgt spid="13"/>
                                        </p:tgtEl>
                                        <p:attrNameLst>
                                          <p:attrName>ppt_h</p:attrName>
                                        </p:attrNameLst>
                                      </p:cBhvr>
                                      <p:tavLst>
                                        <p:tav tm="0">
                                          <p:val>
                                            <p:fltVal val="0"/>
                                          </p:val>
                                        </p:tav>
                                        <p:tav tm="100000">
                                          <p:val>
                                            <p:strVal val="#ppt_h"/>
                                          </p:val>
                                        </p:tav>
                                      </p:tavLst>
                                    </p:anim>
                                    <p:animEffect transition="in" filter="fade">
                                      <p:cBhvr>
                                        <p:cTn id="19" dur="1000"/>
                                        <p:tgtEl>
                                          <p:spTgt spid="13"/>
                                        </p:tgtEl>
                                      </p:cBhvr>
                                    </p:animEffect>
                                  </p:childTnLst>
                                </p:cTn>
                              </p:par>
                              <p:par>
                                <p:cTn id="20" presetID="53" presetClass="entr" presetSubtype="16" fill="hold" grpId="0" nodeType="withEffect">
                                  <p:stCondLst>
                                    <p:cond delay="200"/>
                                  </p:stCondLst>
                                  <p:childTnLst>
                                    <p:set>
                                      <p:cBhvr>
                                        <p:cTn id="21" dur="1" fill="hold">
                                          <p:stCondLst>
                                            <p:cond delay="0"/>
                                          </p:stCondLst>
                                        </p:cTn>
                                        <p:tgtEl>
                                          <p:spTgt spid="26"/>
                                        </p:tgtEl>
                                        <p:attrNameLst>
                                          <p:attrName>style.visibility</p:attrName>
                                        </p:attrNameLst>
                                      </p:cBhvr>
                                      <p:to>
                                        <p:strVal val="visible"/>
                                      </p:to>
                                    </p:set>
                                    <p:anim calcmode="lin" valueType="num">
                                      <p:cBhvr>
                                        <p:cTn id="22" dur="1000" fill="hold"/>
                                        <p:tgtEl>
                                          <p:spTgt spid="26"/>
                                        </p:tgtEl>
                                        <p:attrNameLst>
                                          <p:attrName>ppt_w</p:attrName>
                                        </p:attrNameLst>
                                      </p:cBhvr>
                                      <p:tavLst>
                                        <p:tav tm="0">
                                          <p:val>
                                            <p:fltVal val="0"/>
                                          </p:val>
                                        </p:tav>
                                        <p:tav tm="100000">
                                          <p:val>
                                            <p:strVal val="#ppt_w"/>
                                          </p:val>
                                        </p:tav>
                                      </p:tavLst>
                                    </p:anim>
                                    <p:anim calcmode="lin" valueType="num">
                                      <p:cBhvr>
                                        <p:cTn id="23" dur="1000" fill="hold"/>
                                        <p:tgtEl>
                                          <p:spTgt spid="26"/>
                                        </p:tgtEl>
                                        <p:attrNameLst>
                                          <p:attrName>ppt_h</p:attrName>
                                        </p:attrNameLst>
                                      </p:cBhvr>
                                      <p:tavLst>
                                        <p:tav tm="0">
                                          <p:val>
                                            <p:fltVal val="0"/>
                                          </p:val>
                                        </p:tav>
                                        <p:tav tm="100000">
                                          <p:val>
                                            <p:strVal val="#ppt_h"/>
                                          </p:val>
                                        </p:tav>
                                      </p:tavLst>
                                    </p:anim>
                                    <p:animEffect transition="in" filter="fade">
                                      <p:cBhvr>
                                        <p:cTn id="24" dur="1000"/>
                                        <p:tgtEl>
                                          <p:spTgt spid="26"/>
                                        </p:tgtEl>
                                      </p:cBhvr>
                                    </p:animEffect>
                                  </p:childTnLst>
                                </p:cTn>
                              </p:par>
                              <p:par>
                                <p:cTn id="25" presetID="53" presetClass="entr" presetSubtype="16" fill="hold" grpId="0" nodeType="withEffect">
                                  <p:stCondLst>
                                    <p:cond delay="100"/>
                                  </p:stCondLst>
                                  <p:childTnLst>
                                    <p:set>
                                      <p:cBhvr>
                                        <p:cTn id="26" dur="1" fill="hold">
                                          <p:stCondLst>
                                            <p:cond delay="0"/>
                                          </p:stCondLst>
                                        </p:cTn>
                                        <p:tgtEl>
                                          <p:spTgt spid="15"/>
                                        </p:tgtEl>
                                        <p:attrNameLst>
                                          <p:attrName>style.visibility</p:attrName>
                                        </p:attrNameLst>
                                      </p:cBhvr>
                                      <p:to>
                                        <p:strVal val="visible"/>
                                      </p:to>
                                    </p:set>
                                    <p:anim calcmode="lin" valueType="num">
                                      <p:cBhvr>
                                        <p:cTn id="27" dur="1000" fill="hold"/>
                                        <p:tgtEl>
                                          <p:spTgt spid="15"/>
                                        </p:tgtEl>
                                        <p:attrNameLst>
                                          <p:attrName>ppt_w</p:attrName>
                                        </p:attrNameLst>
                                      </p:cBhvr>
                                      <p:tavLst>
                                        <p:tav tm="0">
                                          <p:val>
                                            <p:fltVal val="0"/>
                                          </p:val>
                                        </p:tav>
                                        <p:tav tm="100000">
                                          <p:val>
                                            <p:strVal val="#ppt_w"/>
                                          </p:val>
                                        </p:tav>
                                      </p:tavLst>
                                    </p:anim>
                                    <p:anim calcmode="lin" valueType="num">
                                      <p:cBhvr>
                                        <p:cTn id="28" dur="1000" fill="hold"/>
                                        <p:tgtEl>
                                          <p:spTgt spid="15"/>
                                        </p:tgtEl>
                                        <p:attrNameLst>
                                          <p:attrName>ppt_h</p:attrName>
                                        </p:attrNameLst>
                                      </p:cBhvr>
                                      <p:tavLst>
                                        <p:tav tm="0">
                                          <p:val>
                                            <p:fltVal val="0"/>
                                          </p:val>
                                        </p:tav>
                                        <p:tav tm="100000">
                                          <p:val>
                                            <p:strVal val="#ppt_h"/>
                                          </p:val>
                                        </p:tav>
                                      </p:tavLst>
                                    </p:anim>
                                    <p:animEffect transition="in" filter="fade">
                                      <p:cBhvr>
                                        <p:cTn id="29" dur="1000"/>
                                        <p:tgtEl>
                                          <p:spTgt spid="15"/>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20"/>
                                        </p:tgtEl>
                                        <p:attrNameLst>
                                          <p:attrName>style.visibility</p:attrName>
                                        </p:attrNameLst>
                                      </p:cBhvr>
                                      <p:to>
                                        <p:strVal val="visible"/>
                                      </p:to>
                                    </p:set>
                                    <p:anim calcmode="lin" valueType="num">
                                      <p:cBhvr>
                                        <p:cTn id="32" dur="1000" fill="hold"/>
                                        <p:tgtEl>
                                          <p:spTgt spid="20"/>
                                        </p:tgtEl>
                                        <p:attrNameLst>
                                          <p:attrName>ppt_w</p:attrName>
                                        </p:attrNameLst>
                                      </p:cBhvr>
                                      <p:tavLst>
                                        <p:tav tm="0">
                                          <p:val>
                                            <p:fltVal val="0"/>
                                          </p:val>
                                        </p:tav>
                                        <p:tav tm="100000">
                                          <p:val>
                                            <p:strVal val="#ppt_w"/>
                                          </p:val>
                                        </p:tav>
                                      </p:tavLst>
                                    </p:anim>
                                    <p:anim calcmode="lin" valueType="num">
                                      <p:cBhvr>
                                        <p:cTn id="33" dur="1000" fill="hold"/>
                                        <p:tgtEl>
                                          <p:spTgt spid="20"/>
                                        </p:tgtEl>
                                        <p:attrNameLst>
                                          <p:attrName>ppt_h</p:attrName>
                                        </p:attrNameLst>
                                      </p:cBhvr>
                                      <p:tavLst>
                                        <p:tav tm="0">
                                          <p:val>
                                            <p:fltVal val="0"/>
                                          </p:val>
                                        </p:tav>
                                        <p:tav tm="100000">
                                          <p:val>
                                            <p:strVal val="#ppt_h"/>
                                          </p:val>
                                        </p:tav>
                                      </p:tavLst>
                                    </p:anim>
                                    <p:animEffect transition="in" filter="fade">
                                      <p:cBhvr>
                                        <p:cTn id="34" dur="1000"/>
                                        <p:tgtEl>
                                          <p:spTgt spid="20"/>
                                        </p:tgtEl>
                                      </p:cBhvr>
                                    </p:animEffect>
                                  </p:childTnLst>
                                </p:cTn>
                              </p:par>
                            </p:childTnLst>
                          </p:cTn>
                        </p:par>
                        <p:par>
                          <p:cTn id="35" fill="hold">
                            <p:stCondLst>
                              <p:cond delay="1200"/>
                            </p:stCondLst>
                            <p:childTnLst>
                              <p:par>
                                <p:cTn id="36" presetID="42" presetClass="entr" presetSubtype="0"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1000"/>
                                        <p:tgtEl>
                                          <p:spTgt spid="27"/>
                                        </p:tgtEl>
                                      </p:cBhvr>
                                    </p:animEffect>
                                    <p:anim calcmode="lin" valueType="num">
                                      <p:cBhvr>
                                        <p:cTn id="39" dur="1000" fill="hold"/>
                                        <p:tgtEl>
                                          <p:spTgt spid="27"/>
                                        </p:tgtEl>
                                        <p:attrNameLst>
                                          <p:attrName>ppt_x</p:attrName>
                                        </p:attrNameLst>
                                      </p:cBhvr>
                                      <p:tavLst>
                                        <p:tav tm="0">
                                          <p:val>
                                            <p:strVal val="#ppt_x"/>
                                          </p:val>
                                        </p:tav>
                                        <p:tav tm="100000">
                                          <p:val>
                                            <p:strVal val="#ppt_x"/>
                                          </p:val>
                                        </p:tav>
                                      </p:tavLst>
                                    </p:anim>
                                    <p:anim calcmode="lin" valueType="num">
                                      <p:cBhvr>
                                        <p:cTn id="40" dur="1000" fill="hold"/>
                                        <p:tgtEl>
                                          <p:spTgt spid="27"/>
                                        </p:tgtEl>
                                        <p:attrNameLst>
                                          <p:attrName>ppt_y</p:attrName>
                                        </p:attrNameLst>
                                      </p:cBhvr>
                                      <p:tavLst>
                                        <p:tav tm="0">
                                          <p:val>
                                            <p:strVal val="#ppt_y+.1"/>
                                          </p:val>
                                        </p:tav>
                                        <p:tav tm="100000">
                                          <p:val>
                                            <p:strVal val="#ppt_y"/>
                                          </p:val>
                                        </p:tav>
                                      </p:tavLst>
                                    </p:anim>
                                  </p:childTnLst>
                                </p:cTn>
                              </p:par>
                              <p:par>
                                <p:cTn id="41" presetID="22" presetClass="entr" presetSubtype="8" fill="hold" grpId="0" nodeType="withEffect">
                                  <p:stCondLst>
                                    <p:cond delay="400"/>
                                  </p:stCondLst>
                                  <p:childTnLst>
                                    <p:set>
                                      <p:cBhvr>
                                        <p:cTn id="42" dur="1" fill="hold">
                                          <p:stCondLst>
                                            <p:cond delay="0"/>
                                          </p:stCondLst>
                                        </p:cTn>
                                        <p:tgtEl>
                                          <p:spTgt spid="28"/>
                                        </p:tgtEl>
                                        <p:attrNameLst>
                                          <p:attrName>style.visibility</p:attrName>
                                        </p:attrNameLst>
                                      </p:cBhvr>
                                      <p:to>
                                        <p:strVal val="visible"/>
                                      </p:to>
                                    </p:set>
                                    <p:animEffect transition="in" filter="wipe(left)">
                                      <p:cBhvr>
                                        <p:cTn id="43" dur="500"/>
                                        <p:tgtEl>
                                          <p:spTgt spid="28"/>
                                        </p:tgtEl>
                                      </p:cBhvr>
                                    </p:animEffect>
                                  </p:childTnLst>
                                </p:cTn>
                              </p:par>
                              <p:par>
                                <p:cTn id="44" presetID="16" presetClass="entr" presetSubtype="37" fill="hold" grpId="0" nodeType="withEffect">
                                  <p:stCondLst>
                                    <p:cond delay="400"/>
                                  </p:stCondLst>
                                  <p:childTnLst>
                                    <p:set>
                                      <p:cBhvr>
                                        <p:cTn id="45" dur="1" fill="hold">
                                          <p:stCondLst>
                                            <p:cond delay="0"/>
                                          </p:stCondLst>
                                        </p:cTn>
                                        <p:tgtEl>
                                          <p:spTgt spid="30"/>
                                        </p:tgtEl>
                                        <p:attrNameLst>
                                          <p:attrName>style.visibility</p:attrName>
                                        </p:attrNameLst>
                                      </p:cBhvr>
                                      <p:to>
                                        <p:strVal val="visible"/>
                                      </p:to>
                                    </p:set>
                                    <p:animEffect transition="in" filter="barn(outVertical)">
                                      <p:cBhvr>
                                        <p:cTn id="46" dur="500"/>
                                        <p:tgtEl>
                                          <p:spTgt spid="30"/>
                                        </p:tgtEl>
                                      </p:cBhvr>
                                    </p:animEffect>
                                  </p:childTnLst>
                                </p:cTn>
                              </p:par>
                            </p:childTnLst>
                          </p:cTn>
                        </p:par>
                        <p:par>
                          <p:cTn id="47" fill="hold">
                            <p:stCondLst>
                              <p:cond delay="2200"/>
                            </p:stCondLst>
                            <p:childTnLst>
                              <p:par>
                                <p:cTn id="48" presetID="14" presetClass="entr" presetSubtype="10" fill="hold" nodeType="afterEffect">
                                  <p:stCondLst>
                                    <p:cond delay="0"/>
                                  </p:stCondLst>
                                  <p:childTnLst>
                                    <p:set>
                                      <p:cBhvr>
                                        <p:cTn id="49" dur="1" fill="hold">
                                          <p:stCondLst>
                                            <p:cond delay="0"/>
                                          </p:stCondLst>
                                        </p:cTn>
                                        <p:tgtEl>
                                          <p:spTgt spid="29">
                                            <p:txEl>
                                              <p:pRg st="0" end="0"/>
                                            </p:txEl>
                                          </p:spTgt>
                                        </p:tgtEl>
                                        <p:attrNameLst>
                                          <p:attrName>style.visibility</p:attrName>
                                        </p:attrNameLst>
                                      </p:cBhvr>
                                      <p:to>
                                        <p:strVal val="visible"/>
                                      </p:to>
                                    </p:set>
                                    <p:animEffect transition="in" filter="randombar(horizontal)">
                                      <p:cBhvr>
                                        <p:cTn id="50" dur="1000"/>
                                        <p:tgtEl>
                                          <p:spTgt spid="29">
                                            <p:txEl>
                                              <p:pRg st="0" end="0"/>
                                            </p:txEl>
                                          </p:spTgt>
                                        </p:tgtEl>
                                      </p:cBhvr>
                                    </p:animEffect>
                                  </p:childTnLst>
                                </p:cTn>
                              </p:par>
                              <p:par>
                                <p:cTn id="51" presetID="14" presetClass="entr" presetSubtype="10" fill="hold" nodeType="withEffect">
                                  <p:stCondLst>
                                    <p:cond delay="0"/>
                                  </p:stCondLst>
                                  <p:childTnLst>
                                    <p:set>
                                      <p:cBhvr>
                                        <p:cTn id="52" dur="1" fill="hold">
                                          <p:stCondLst>
                                            <p:cond delay="0"/>
                                          </p:stCondLst>
                                        </p:cTn>
                                        <p:tgtEl>
                                          <p:spTgt spid="29">
                                            <p:txEl>
                                              <p:pRg st="1" end="1"/>
                                            </p:txEl>
                                          </p:spTgt>
                                        </p:tgtEl>
                                        <p:attrNameLst>
                                          <p:attrName>style.visibility</p:attrName>
                                        </p:attrNameLst>
                                      </p:cBhvr>
                                      <p:to>
                                        <p:strVal val="visible"/>
                                      </p:to>
                                    </p:set>
                                    <p:animEffect transition="in" filter="randombar(horizontal)">
                                      <p:cBhvr>
                                        <p:cTn id="53" dur="1000"/>
                                        <p:tgtEl>
                                          <p:spTgt spid="2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5" grpId="0" animBg="1"/>
      <p:bldP spid="20" grpId="0" animBg="1"/>
      <p:bldP spid="26" grpId="0" animBg="1"/>
      <p:bldP spid="27" grpId="0"/>
      <p:bldP spid="28" grpId="0"/>
      <p:bldP spid="30" grpId="0" bldLvl="0" animBg="1"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76014" y="216230"/>
            <a:ext cx="1556234"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2.6 </a:t>
            </a:r>
            <a:r>
              <a:rPr lang="zh-CN" altLang="en-US" sz="2400" b="1" cap="small" dirty="0">
                <a:solidFill>
                  <a:srgbClr val="00C3D9"/>
                </a:solidFill>
                <a:latin typeface="微软雅黑" panose="020B0503020204020204" pitchFamily="34" charset="-122"/>
                <a:ea typeface="微软雅黑" panose="020B0503020204020204" pitchFamily="34" charset="-122"/>
              </a:rPr>
              <a:t>人员</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0" name="矩形 39"/>
          <p:cNvSpPr/>
          <p:nvPr/>
        </p:nvSpPr>
        <p:spPr>
          <a:xfrm>
            <a:off x="185158" y="913631"/>
            <a:ext cx="6092825" cy="1725344"/>
          </a:xfrm>
          <a:prstGeom prst="rect">
            <a:avLst/>
          </a:prstGeom>
        </p:spPr>
        <p:txBody>
          <a:bodyPr>
            <a:spAutoFit/>
          </a:bodyPr>
          <a:lstStyle/>
          <a:p>
            <a:pPr indent="835025"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吴帅毅：开发经理、实施和测试工程师</a:t>
            </a:r>
          </a:p>
          <a:p>
            <a:pPr indent="835025"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王华怿：项目经理、项目技术负责人</a:t>
            </a:r>
          </a:p>
          <a:p>
            <a:pPr indent="835025"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王仕杰：开发工程师、实施和测试工程师</a:t>
            </a:r>
          </a:p>
        </p:txBody>
      </p:sp>
      <p:sp>
        <p:nvSpPr>
          <p:cNvPr id="41" name="Copyright Notice"/>
          <p:cNvSpPr>
            <a:spLocks/>
          </p:cNvSpPr>
          <p:nvPr/>
        </p:nvSpPr>
        <p:spPr bwMode="auto">
          <a:xfrm>
            <a:off x="0" y="3004160"/>
            <a:ext cx="3854154"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2.7 </a:t>
            </a:r>
            <a:r>
              <a:rPr lang="zh-CN" altLang="en-US" sz="2400" b="1" cap="small" dirty="0">
                <a:solidFill>
                  <a:srgbClr val="00C3D9"/>
                </a:solidFill>
                <a:latin typeface="微软雅黑" panose="020B0503020204020204" pitchFamily="34" charset="-122"/>
                <a:ea typeface="微软雅黑" panose="020B0503020204020204" pitchFamily="34" charset="-122"/>
              </a:rPr>
              <a:t>技术条件方面的可行性</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2" name="矩形 41"/>
          <p:cNvSpPr/>
          <p:nvPr/>
        </p:nvSpPr>
        <p:spPr>
          <a:xfrm>
            <a:off x="304800" y="3804110"/>
            <a:ext cx="6092825" cy="2340641"/>
          </a:xfrm>
          <a:prstGeom prst="rect">
            <a:avLst/>
          </a:prstGeom>
        </p:spPr>
        <p:txBody>
          <a:bodyPr>
            <a:spAutoFit/>
          </a:bodyPr>
          <a:lstStyle/>
          <a:p>
            <a:pPr indent="835025" algn="just">
              <a:lnSpc>
                <a:spcPct val="150000"/>
              </a:lnSpc>
              <a:spcBef>
                <a:spcPts val="600"/>
              </a:spcBef>
              <a:spcAft>
                <a:spcPts val="600"/>
              </a:spcAft>
            </a:pPr>
            <a:r>
              <a:rPr lang="en-US" altLang="zh-CN" sz="2000" b="1" dirty="0">
                <a:solidFill>
                  <a:srgbClr val="FFFFFF">
                    <a:lumMod val="50000"/>
                  </a:srgbClr>
                </a:solidFill>
                <a:latin typeface="Open Sans" pitchFamily="34" charset="0"/>
                <a:cs typeface="Calibri" pitchFamily="34" charset="0"/>
              </a:rPr>
              <a:t>1.2D</a:t>
            </a:r>
            <a:r>
              <a:rPr lang="zh-CN" altLang="en-US" sz="2000" b="1" dirty="0">
                <a:solidFill>
                  <a:srgbClr val="FFFFFF">
                    <a:lumMod val="50000"/>
                  </a:srgbClr>
                </a:solidFill>
                <a:latin typeface="Open Sans" pitchFamily="34" charset="0"/>
                <a:cs typeface="Calibri" pitchFamily="34" charset="0"/>
              </a:rPr>
              <a:t>回合制策略类游戏技术上较为容易实现。</a:t>
            </a:r>
          </a:p>
          <a:p>
            <a:pPr indent="835025" algn="just">
              <a:lnSpc>
                <a:spcPct val="150000"/>
              </a:lnSpc>
              <a:spcBef>
                <a:spcPts val="600"/>
              </a:spcBef>
              <a:spcAft>
                <a:spcPts val="600"/>
              </a:spcAft>
            </a:pPr>
            <a:r>
              <a:rPr lang="en-US" altLang="zh-CN" sz="2000" b="1" dirty="0">
                <a:solidFill>
                  <a:srgbClr val="FFFFFF">
                    <a:lumMod val="50000"/>
                  </a:srgbClr>
                </a:solidFill>
                <a:latin typeface="Open Sans" pitchFamily="34" charset="0"/>
                <a:cs typeface="Calibri" pitchFamily="34" charset="0"/>
              </a:rPr>
              <a:t>2.</a:t>
            </a:r>
            <a:r>
              <a:rPr lang="zh-CN" altLang="en-US" sz="2000" b="1" dirty="0">
                <a:solidFill>
                  <a:srgbClr val="FFFFFF">
                    <a:lumMod val="50000"/>
                  </a:srgbClr>
                </a:solidFill>
                <a:latin typeface="Open Sans" pitchFamily="34" charset="0"/>
                <a:cs typeface="Calibri" pitchFamily="34" charset="0"/>
              </a:rPr>
              <a:t>同一题材的游戏众多</a:t>
            </a:r>
            <a:r>
              <a:rPr lang="en-US" altLang="zh-CN" sz="2000" b="1" dirty="0">
                <a:solidFill>
                  <a:srgbClr val="FFFFFF">
                    <a:lumMod val="50000"/>
                  </a:srgbClr>
                </a:solidFill>
                <a:latin typeface="Open Sans" pitchFamily="34" charset="0"/>
                <a:cs typeface="Calibri" pitchFamily="34" charset="0"/>
              </a:rPr>
              <a:t>,</a:t>
            </a:r>
            <a:r>
              <a:rPr lang="zh-CN" altLang="en-US" sz="2000" b="1" dirty="0">
                <a:solidFill>
                  <a:srgbClr val="FFFFFF">
                    <a:lumMod val="50000"/>
                  </a:srgbClr>
                </a:solidFill>
                <a:latin typeface="Open Sans" pitchFamily="34" charset="0"/>
                <a:cs typeface="Calibri" pitchFamily="34" charset="0"/>
              </a:rPr>
              <a:t>方便借鉴其中的精华。</a:t>
            </a:r>
          </a:p>
          <a:p>
            <a:pPr indent="835025" algn="just">
              <a:lnSpc>
                <a:spcPct val="150000"/>
              </a:lnSpc>
              <a:spcBef>
                <a:spcPts val="600"/>
              </a:spcBef>
              <a:spcAft>
                <a:spcPts val="600"/>
              </a:spcAft>
            </a:pPr>
            <a:r>
              <a:rPr lang="en-US" altLang="zh-CN" sz="2000" b="1" dirty="0">
                <a:solidFill>
                  <a:srgbClr val="FFFFFF">
                    <a:lumMod val="50000"/>
                  </a:srgbClr>
                </a:solidFill>
                <a:latin typeface="Open Sans" pitchFamily="34" charset="0"/>
                <a:cs typeface="Calibri" pitchFamily="34" charset="0"/>
              </a:rPr>
              <a:t>3.</a:t>
            </a:r>
            <a:r>
              <a:rPr lang="zh-CN" altLang="en-US" sz="2000" b="1" dirty="0">
                <a:solidFill>
                  <a:srgbClr val="FFFFFF">
                    <a:lumMod val="50000"/>
                  </a:srgbClr>
                </a:solidFill>
                <a:latin typeface="Open Sans" pitchFamily="34" charset="0"/>
                <a:cs typeface="Calibri" pitchFamily="34" charset="0"/>
              </a:rPr>
              <a:t>使用游戏引擎可以大大提高开发的效率。</a:t>
            </a:r>
          </a:p>
          <a:p>
            <a:pPr indent="835025" algn="just">
              <a:lnSpc>
                <a:spcPct val="150000"/>
              </a:lnSpc>
              <a:spcBef>
                <a:spcPts val="600"/>
              </a:spcBef>
              <a:spcAft>
                <a:spcPts val="600"/>
              </a:spcAft>
            </a:pPr>
            <a:r>
              <a:rPr lang="en-US" altLang="zh-CN" sz="2000" b="1" dirty="0">
                <a:solidFill>
                  <a:srgbClr val="FFFFFF">
                    <a:lumMod val="50000"/>
                  </a:srgbClr>
                </a:solidFill>
                <a:latin typeface="Open Sans" pitchFamily="34" charset="0"/>
                <a:cs typeface="Calibri" pitchFamily="34" charset="0"/>
              </a:rPr>
              <a:t>4.JS</a:t>
            </a:r>
            <a:r>
              <a:rPr lang="zh-CN" altLang="en-US" sz="2000" b="1" dirty="0">
                <a:solidFill>
                  <a:srgbClr val="FFFFFF">
                    <a:lumMod val="50000"/>
                  </a:srgbClr>
                </a:solidFill>
                <a:latin typeface="Open Sans" pitchFamily="34" charset="0"/>
                <a:cs typeface="Calibri" pitchFamily="34" charset="0"/>
              </a:rPr>
              <a:t>语言和游戏引擎需要学习。</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2582" y="311480"/>
            <a:ext cx="568661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1"/>
            <a:r>
              <a:rPr lang="en-US" altLang="zh-CN" sz="3600" b="1" cap="small" dirty="0" smtClean="0">
                <a:solidFill>
                  <a:srgbClr val="00C3D9"/>
                </a:solidFill>
                <a:latin typeface="微软雅黑" panose="020B0503020204020204" pitchFamily="34" charset="-122"/>
                <a:ea typeface="微软雅黑" panose="020B0503020204020204" pitchFamily="34" charset="-122"/>
              </a:rPr>
              <a:t>2.8</a:t>
            </a:r>
            <a:r>
              <a:rPr lang="zh-CN" altLang="zh-CN" sz="3600" b="1" cap="small" dirty="0">
                <a:solidFill>
                  <a:srgbClr val="00C3D9"/>
                </a:solidFill>
                <a:latin typeface="微软雅黑" panose="020B0503020204020204" pitchFamily="34" charset="-122"/>
                <a:ea typeface="微软雅黑" panose="020B0503020204020204" pitchFamily="34" charset="-122"/>
              </a:rPr>
              <a:t>开发可能遇到的问题</a:t>
            </a:r>
          </a:p>
        </p:txBody>
      </p:sp>
      <p:sp>
        <p:nvSpPr>
          <p:cNvPr id="2" name="矩形 1"/>
          <p:cNvSpPr/>
          <p:nvPr/>
        </p:nvSpPr>
        <p:spPr>
          <a:xfrm>
            <a:off x="-171637" y="1772637"/>
            <a:ext cx="11801662" cy="1708225"/>
          </a:xfrm>
          <a:prstGeom prst="rect">
            <a:avLst/>
          </a:prstGeom>
        </p:spPr>
        <p:txBody>
          <a:bodyPr wrap="square">
            <a:spAutoFit/>
          </a:bodyPr>
          <a:lstStyle/>
          <a:p>
            <a:pPr marL="1143000" lvl="2" indent="-228600" algn="just">
              <a:lnSpc>
                <a:spcPct val="150000"/>
              </a:lnSpc>
              <a:spcBef>
                <a:spcPts val="120"/>
              </a:spcBef>
              <a:spcAft>
                <a:spcPts val="120"/>
              </a:spcAft>
              <a:buFont typeface="+mj-lt"/>
              <a:buAutoNum type="arabicPeriod"/>
            </a:pPr>
            <a:r>
              <a:rPr lang="zh-CN" altLang="zh-CN" sz="2400" b="1" dirty="0">
                <a:solidFill>
                  <a:srgbClr val="FFFFFF">
                    <a:lumMod val="50000"/>
                  </a:srgbClr>
                </a:solidFill>
                <a:latin typeface="Open Sans" pitchFamily="34" charset="0"/>
                <a:cs typeface="Calibri" pitchFamily="34" charset="0"/>
              </a:rPr>
              <a:t>由于需要从</a:t>
            </a:r>
            <a:r>
              <a:rPr lang="en-US" altLang="zh-CN" sz="2400" b="1" dirty="0">
                <a:solidFill>
                  <a:srgbClr val="FFFFFF">
                    <a:lumMod val="50000"/>
                  </a:srgbClr>
                </a:solidFill>
                <a:latin typeface="Open Sans" pitchFamily="34" charset="0"/>
                <a:cs typeface="Calibri" pitchFamily="34" charset="0"/>
              </a:rPr>
              <a:t>0</a:t>
            </a:r>
            <a:r>
              <a:rPr lang="zh-CN" altLang="zh-CN" sz="2400" b="1" dirty="0">
                <a:solidFill>
                  <a:srgbClr val="FFFFFF">
                    <a:lumMod val="50000"/>
                  </a:srgbClr>
                </a:solidFill>
                <a:latin typeface="Open Sans" pitchFamily="34" charset="0"/>
                <a:cs typeface="Calibri" pitchFamily="34" charset="0"/>
              </a:rPr>
              <a:t>开始学习</a:t>
            </a:r>
            <a:r>
              <a:rPr lang="en-US" altLang="zh-CN" sz="2400" b="1" dirty="0">
                <a:solidFill>
                  <a:srgbClr val="FFFFFF">
                    <a:lumMod val="50000"/>
                  </a:srgbClr>
                </a:solidFill>
                <a:latin typeface="Open Sans" pitchFamily="34" charset="0"/>
                <a:cs typeface="Calibri" pitchFamily="34" charset="0"/>
              </a:rPr>
              <a:t>JS</a:t>
            </a:r>
            <a:r>
              <a:rPr lang="zh-CN" altLang="zh-CN" sz="2400" b="1" dirty="0">
                <a:solidFill>
                  <a:srgbClr val="FFFFFF">
                    <a:lumMod val="50000"/>
                  </a:srgbClr>
                </a:solidFill>
                <a:latin typeface="Open Sans" pitchFamily="34" charset="0"/>
                <a:cs typeface="Calibri" pitchFamily="34" charset="0"/>
              </a:rPr>
              <a:t>语言和</a:t>
            </a:r>
            <a:r>
              <a:rPr lang="en-US" altLang="zh-CN" sz="2400" b="1" dirty="0" err="1">
                <a:solidFill>
                  <a:srgbClr val="FFFFFF">
                    <a:lumMod val="50000"/>
                  </a:srgbClr>
                </a:solidFill>
                <a:latin typeface="Open Sans" pitchFamily="34" charset="0"/>
                <a:cs typeface="Calibri" pitchFamily="34" charset="0"/>
              </a:rPr>
              <a:t>laya</a:t>
            </a:r>
            <a:r>
              <a:rPr lang="zh-CN" altLang="zh-CN" sz="2400" b="1" dirty="0">
                <a:solidFill>
                  <a:srgbClr val="FFFFFF">
                    <a:lumMod val="50000"/>
                  </a:srgbClr>
                </a:solidFill>
                <a:latin typeface="Open Sans" pitchFamily="34" charset="0"/>
                <a:cs typeface="Calibri" pitchFamily="34" charset="0"/>
              </a:rPr>
              <a:t>游戏引擎，可能会来不及制作全部内容。</a:t>
            </a:r>
          </a:p>
          <a:p>
            <a:pPr marL="1143000" lvl="2" indent="-228600" algn="just">
              <a:lnSpc>
                <a:spcPct val="150000"/>
              </a:lnSpc>
              <a:spcBef>
                <a:spcPts val="120"/>
              </a:spcBef>
              <a:spcAft>
                <a:spcPts val="120"/>
              </a:spcAft>
              <a:buFont typeface="+mj-lt"/>
              <a:buAutoNum type="arabicPeriod"/>
            </a:pPr>
            <a:r>
              <a:rPr lang="zh-CN" altLang="zh-CN" sz="2400" b="1" dirty="0">
                <a:solidFill>
                  <a:srgbClr val="FFFFFF">
                    <a:lumMod val="50000"/>
                  </a:srgbClr>
                </a:solidFill>
                <a:latin typeface="Open Sans" pitchFamily="34" charset="0"/>
                <a:cs typeface="Calibri" pitchFamily="34" charset="0"/>
              </a:rPr>
              <a:t>由于缺少详细文档和</a:t>
            </a:r>
            <a:r>
              <a:rPr lang="en-US" altLang="zh-CN" sz="2400" b="1" dirty="0">
                <a:solidFill>
                  <a:srgbClr val="FFFFFF">
                    <a:lumMod val="50000"/>
                  </a:srgbClr>
                </a:solidFill>
                <a:latin typeface="Open Sans" pitchFamily="34" charset="0"/>
                <a:cs typeface="Calibri" pitchFamily="34" charset="0"/>
              </a:rPr>
              <a:t>DEMO</a:t>
            </a:r>
            <a:r>
              <a:rPr lang="zh-CN" altLang="zh-CN" sz="2400" b="1" dirty="0">
                <a:solidFill>
                  <a:srgbClr val="FFFFFF">
                    <a:lumMod val="50000"/>
                  </a:srgbClr>
                </a:solidFill>
                <a:latin typeface="Open Sans" pitchFamily="34" charset="0"/>
                <a:cs typeface="Calibri" pitchFamily="34" charset="0"/>
              </a:rPr>
              <a:t>，在遇到技术难点的时候需要大量时间精力去解决</a:t>
            </a:r>
            <a:r>
              <a:rPr lang="en-US" altLang="zh-CN" sz="2400" b="1" dirty="0">
                <a:solidFill>
                  <a:srgbClr val="FFFFFF">
                    <a:lumMod val="50000"/>
                  </a:srgbClr>
                </a:solidFill>
                <a:latin typeface="Open Sans" pitchFamily="34" charset="0"/>
                <a:cs typeface="Calibri" pitchFamily="34" charset="0"/>
              </a:rPr>
              <a:t>.(</a:t>
            </a:r>
            <a:r>
              <a:rPr lang="zh-CN" altLang="zh-CN" sz="2400" b="1" dirty="0">
                <a:solidFill>
                  <a:srgbClr val="FFFFFF">
                    <a:lumMod val="50000"/>
                  </a:srgbClr>
                </a:solidFill>
                <a:latin typeface="Open Sans" pitchFamily="34" charset="0"/>
                <a:cs typeface="Calibri" pitchFamily="34" charset="0"/>
              </a:rPr>
              <a:t>在制作排行榜时遇到了困难</a:t>
            </a:r>
            <a:r>
              <a:rPr lang="en-US" altLang="zh-CN" sz="2400" b="1" dirty="0">
                <a:solidFill>
                  <a:srgbClr val="FFFFFF">
                    <a:lumMod val="50000"/>
                  </a:srgbClr>
                </a:solidFill>
                <a:latin typeface="Open Sans" pitchFamily="34" charset="0"/>
                <a:cs typeface="Calibri" pitchFamily="34" charset="0"/>
              </a:rPr>
              <a:t>)</a:t>
            </a:r>
            <a:endParaRPr lang="zh-CN" altLang="zh-CN" sz="2400" b="1" dirty="0">
              <a:solidFill>
                <a:srgbClr val="FFFFFF">
                  <a:lumMod val="50000"/>
                </a:srgbClr>
              </a:solidFill>
              <a:latin typeface="Open Sans" pitchFamily="34" charset="0"/>
              <a:cs typeface="Calibri" pitchFamily="34" charset="0"/>
            </a:endParaRPr>
          </a:p>
        </p:txBody>
      </p:sp>
    </p:spTree>
    <p:extLst>
      <p:ext uri="{BB962C8B-B14F-4D97-AF65-F5344CB8AC3E}">
        <p14:creationId xmlns:p14="http://schemas.microsoft.com/office/powerpoint/2010/main" val="77349076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2582" y="311480"/>
            <a:ext cx="6358218"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1"/>
            <a:r>
              <a:rPr lang="en-US" altLang="zh-CN" sz="3600" b="1" cap="small" dirty="0" smtClean="0">
                <a:solidFill>
                  <a:srgbClr val="00C3D9"/>
                </a:solidFill>
                <a:latin typeface="微软雅黑" panose="020B0503020204020204" pitchFamily="34" charset="-122"/>
                <a:ea typeface="微软雅黑" panose="020B0503020204020204" pitchFamily="34" charset="-122"/>
              </a:rPr>
              <a:t>2.9</a:t>
            </a:r>
            <a:r>
              <a:rPr lang="zh-CN" altLang="en-US" sz="3600" b="1" cap="small" dirty="0" smtClean="0">
                <a:solidFill>
                  <a:srgbClr val="00C3D9"/>
                </a:solidFill>
                <a:latin typeface="微软雅黑" panose="020B0503020204020204" pitchFamily="34" charset="-122"/>
                <a:ea typeface="微软雅黑" panose="020B0503020204020204" pitchFamily="34" charset="-122"/>
              </a:rPr>
              <a:t>可选择的其他系统方案</a:t>
            </a:r>
            <a:endParaRPr lang="zh-CN" altLang="zh-CN" sz="3600" b="1" cap="small" dirty="0">
              <a:solidFill>
                <a:srgbClr val="00C3D9"/>
              </a:solidFill>
              <a:latin typeface="微软雅黑" panose="020B0503020204020204" pitchFamily="34" charset="-122"/>
              <a:ea typeface="微软雅黑" panose="020B0503020204020204" pitchFamily="34" charset="-122"/>
            </a:endParaRPr>
          </a:p>
        </p:txBody>
      </p:sp>
      <p:sp>
        <p:nvSpPr>
          <p:cNvPr id="2" name="矩形 1"/>
          <p:cNvSpPr/>
          <p:nvPr/>
        </p:nvSpPr>
        <p:spPr>
          <a:xfrm>
            <a:off x="990413" y="1382112"/>
            <a:ext cx="7305862" cy="4524315"/>
          </a:xfrm>
          <a:prstGeom prst="rect">
            <a:avLst/>
          </a:prstGeom>
        </p:spPr>
        <p:txBody>
          <a:bodyPr wrap="square">
            <a:spAutoFit/>
          </a:bodyPr>
          <a:lstStyle/>
          <a:p>
            <a:pPr lvl="1"/>
            <a:r>
              <a:rPr lang="zh-CN" altLang="zh-CN" sz="2400" b="1" dirty="0" smtClean="0">
                <a:solidFill>
                  <a:srgbClr val="FF0000"/>
                </a:solidFill>
                <a:latin typeface="Open Sans" pitchFamily="34" charset="0"/>
                <a:cs typeface="Calibri" pitchFamily="34" charset="0"/>
              </a:rPr>
              <a:t>可</a:t>
            </a:r>
            <a:r>
              <a:rPr lang="zh-CN" altLang="zh-CN" sz="2400" b="1" dirty="0">
                <a:solidFill>
                  <a:srgbClr val="FF0000"/>
                </a:solidFill>
                <a:latin typeface="Open Sans" pitchFamily="34" charset="0"/>
                <a:cs typeface="Calibri" pitchFamily="34" charset="0"/>
              </a:rPr>
              <a:t>选择的系统方案</a:t>
            </a:r>
            <a:r>
              <a:rPr lang="en-US" altLang="zh-CN" sz="2400" b="1" dirty="0">
                <a:solidFill>
                  <a:srgbClr val="FF0000"/>
                </a:solidFill>
                <a:latin typeface="Open Sans" pitchFamily="34" charset="0"/>
                <a:cs typeface="Calibri" pitchFamily="34" charset="0"/>
              </a:rPr>
              <a:t>1</a:t>
            </a:r>
            <a:endParaRPr lang="zh-CN" altLang="zh-CN" sz="2400" b="1" dirty="0">
              <a:solidFill>
                <a:srgbClr val="FF0000"/>
              </a:solidFill>
              <a:latin typeface="Open Sans" pitchFamily="34" charset="0"/>
              <a:cs typeface="Calibri" pitchFamily="34" charset="0"/>
            </a:endParaRPr>
          </a:p>
          <a:p>
            <a:r>
              <a:rPr lang="zh-CN" altLang="zh-CN" sz="2400" b="1" dirty="0">
                <a:solidFill>
                  <a:srgbClr val="FFFFFF">
                    <a:lumMod val="50000"/>
                  </a:srgbClr>
                </a:solidFill>
                <a:latin typeface="Open Sans" pitchFamily="34" charset="0"/>
                <a:cs typeface="Calibri" pitchFamily="34" charset="0"/>
              </a:rPr>
              <a:t>开发为</a:t>
            </a:r>
            <a:r>
              <a:rPr lang="en-US" altLang="zh-CN" sz="2400" b="1" dirty="0">
                <a:solidFill>
                  <a:srgbClr val="FFFFFF">
                    <a:lumMod val="50000"/>
                  </a:srgbClr>
                </a:solidFill>
                <a:latin typeface="Open Sans" pitchFamily="34" charset="0"/>
                <a:cs typeface="Calibri" pitchFamily="34" charset="0"/>
              </a:rPr>
              <a:t>PC</a:t>
            </a:r>
            <a:r>
              <a:rPr lang="zh-CN" altLang="zh-CN" sz="2400" b="1" dirty="0">
                <a:solidFill>
                  <a:srgbClr val="FFFFFF">
                    <a:lumMod val="50000"/>
                  </a:srgbClr>
                </a:solidFill>
                <a:latin typeface="Open Sans" pitchFamily="34" charset="0"/>
                <a:cs typeface="Calibri" pitchFamily="34" charset="0"/>
              </a:rPr>
              <a:t>端。</a:t>
            </a:r>
          </a:p>
          <a:p>
            <a:r>
              <a:rPr lang="zh-CN" altLang="zh-CN" sz="2400" b="1" dirty="0">
                <a:solidFill>
                  <a:srgbClr val="FFFFFF">
                    <a:lumMod val="50000"/>
                  </a:srgbClr>
                </a:solidFill>
                <a:latin typeface="Open Sans" pitchFamily="34" charset="0"/>
                <a:cs typeface="Calibri" pitchFamily="34" charset="0"/>
              </a:rPr>
              <a:t>优点：游戏性能更加，表现更好。</a:t>
            </a:r>
          </a:p>
          <a:p>
            <a:r>
              <a:rPr lang="zh-CN" altLang="zh-CN" sz="2400" b="1" dirty="0">
                <a:solidFill>
                  <a:srgbClr val="FFFFFF">
                    <a:lumMod val="50000"/>
                  </a:srgbClr>
                </a:solidFill>
                <a:latin typeface="Open Sans" pitchFamily="34" charset="0"/>
                <a:cs typeface="Calibri" pitchFamily="34" charset="0"/>
              </a:rPr>
              <a:t>缺点：大大减少用户范围，同时难以实现跨平台。</a:t>
            </a:r>
          </a:p>
          <a:p>
            <a:pPr lvl="1"/>
            <a:r>
              <a:rPr lang="en-US" altLang="zh-CN" sz="2400" b="1" dirty="0">
                <a:solidFill>
                  <a:srgbClr val="FFFFFF">
                    <a:lumMod val="50000"/>
                  </a:srgbClr>
                </a:solidFill>
                <a:latin typeface="Open Sans" pitchFamily="34" charset="0"/>
                <a:cs typeface="Calibri" pitchFamily="34" charset="0"/>
              </a:rPr>
              <a:t> </a:t>
            </a:r>
            <a:r>
              <a:rPr lang="zh-CN" altLang="zh-CN" sz="2400" b="1" dirty="0">
                <a:solidFill>
                  <a:srgbClr val="FF0000"/>
                </a:solidFill>
                <a:latin typeface="Open Sans" pitchFamily="34" charset="0"/>
                <a:cs typeface="Calibri" pitchFamily="34" charset="0"/>
              </a:rPr>
              <a:t>可选择的系统方案</a:t>
            </a:r>
            <a:r>
              <a:rPr lang="en-US" altLang="zh-CN" sz="2400" b="1" dirty="0">
                <a:solidFill>
                  <a:srgbClr val="FF0000"/>
                </a:solidFill>
                <a:latin typeface="Open Sans" pitchFamily="34" charset="0"/>
                <a:cs typeface="Calibri" pitchFamily="34" charset="0"/>
              </a:rPr>
              <a:t>2</a:t>
            </a:r>
            <a:endParaRPr lang="zh-CN" altLang="zh-CN" sz="2400" b="1" dirty="0">
              <a:solidFill>
                <a:srgbClr val="FF0000"/>
              </a:solidFill>
              <a:latin typeface="Open Sans" pitchFamily="34" charset="0"/>
              <a:cs typeface="Calibri" pitchFamily="34" charset="0"/>
            </a:endParaRPr>
          </a:p>
          <a:p>
            <a:r>
              <a:rPr lang="zh-CN" altLang="zh-CN" sz="2400" b="1" dirty="0">
                <a:solidFill>
                  <a:srgbClr val="FFFFFF">
                    <a:lumMod val="50000"/>
                  </a:srgbClr>
                </a:solidFill>
                <a:latin typeface="Open Sans" pitchFamily="34" charset="0"/>
                <a:cs typeface="Calibri" pitchFamily="34" charset="0"/>
              </a:rPr>
              <a:t>开发为</a:t>
            </a:r>
            <a:r>
              <a:rPr lang="en-US" altLang="zh-CN" sz="2400" b="1" dirty="0">
                <a:solidFill>
                  <a:srgbClr val="FFFFFF">
                    <a:lumMod val="50000"/>
                  </a:srgbClr>
                </a:solidFill>
                <a:latin typeface="Open Sans" pitchFamily="34" charset="0"/>
                <a:cs typeface="Calibri" pitchFamily="34" charset="0"/>
              </a:rPr>
              <a:t>APP</a:t>
            </a:r>
            <a:r>
              <a:rPr lang="zh-CN" altLang="zh-CN" sz="2400" b="1" dirty="0">
                <a:solidFill>
                  <a:srgbClr val="FFFFFF">
                    <a:lumMod val="50000"/>
                  </a:srgbClr>
                </a:solidFill>
                <a:latin typeface="Open Sans" pitchFamily="34" charset="0"/>
                <a:cs typeface="Calibri" pitchFamily="34" charset="0"/>
              </a:rPr>
              <a:t>。</a:t>
            </a:r>
          </a:p>
          <a:p>
            <a:r>
              <a:rPr lang="zh-CN" altLang="zh-CN" sz="2400" b="1" dirty="0">
                <a:solidFill>
                  <a:srgbClr val="FFFFFF">
                    <a:lumMod val="50000"/>
                  </a:srgbClr>
                </a:solidFill>
                <a:latin typeface="Open Sans" pitchFamily="34" charset="0"/>
                <a:cs typeface="Calibri" pitchFamily="34" charset="0"/>
              </a:rPr>
              <a:t>优点：支持断网情况下运行和保存。</a:t>
            </a:r>
          </a:p>
          <a:p>
            <a:r>
              <a:rPr lang="zh-CN" altLang="zh-CN" sz="2400" b="1" dirty="0">
                <a:solidFill>
                  <a:srgbClr val="FFFFFF">
                    <a:lumMod val="50000"/>
                  </a:srgbClr>
                </a:solidFill>
                <a:latin typeface="Open Sans" pitchFamily="34" charset="0"/>
                <a:cs typeface="Calibri" pitchFamily="34" charset="0"/>
              </a:rPr>
              <a:t>缺点：难以建立社交激励机制。</a:t>
            </a:r>
          </a:p>
          <a:p>
            <a:pPr lvl="1"/>
            <a:r>
              <a:rPr lang="zh-CN" altLang="zh-CN" sz="2400" b="1" dirty="0">
                <a:solidFill>
                  <a:srgbClr val="FF0000"/>
                </a:solidFill>
                <a:latin typeface="Open Sans" pitchFamily="34" charset="0"/>
                <a:cs typeface="Calibri" pitchFamily="34" charset="0"/>
              </a:rPr>
              <a:t>可选择的系统方案</a:t>
            </a:r>
            <a:r>
              <a:rPr lang="en-US" altLang="zh-CN" sz="2400" b="1" dirty="0">
                <a:solidFill>
                  <a:srgbClr val="FF0000"/>
                </a:solidFill>
                <a:latin typeface="Open Sans" pitchFamily="34" charset="0"/>
                <a:cs typeface="Calibri" pitchFamily="34" charset="0"/>
              </a:rPr>
              <a:t>3</a:t>
            </a:r>
            <a:endParaRPr lang="zh-CN" altLang="zh-CN" sz="2400" b="1" dirty="0">
              <a:solidFill>
                <a:srgbClr val="FF0000"/>
              </a:solidFill>
              <a:latin typeface="Open Sans" pitchFamily="34" charset="0"/>
              <a:cs typeface="Calibri" pitchFamily="34" charset="0"/>
            </a:endParaRPr>
          </a:p>
          <a:p>
            <a:r>
              <a:rPr lang="zh-CN" altLang="zh-CN" sz="2400" b="1" dirty="0">
                <a:solidFill>
                  <a:srgbClr val="FFFFFF">
                    <a:lumMod val="50000"/>
                  </a:srgbClr>
                </a:solidFill>
                <a:latin typeface="Open Sans" pitchFamily="34" charset="0"/>
                <a:cs typeface="Calibri" pitchFamily="34" charset="0"/>
              </a:rPr>
              <a:t>开发为微信小程序</a:t>
            </a:r>
          </a:p>
          <a:p>
            <a:r>
              <a:rPr lang="zh-CN" altLang="zh-CN" sz="2400" b="1" dirty="0">
                <a:solidFill>
                  <a:srgbClr val="FFFFFF">
                    <a:lumMod val="50000"/>
                  </a:srgbClr>
                </a:solidFill>
                <a:latin typeface="Open Sans" pitchFamily="34" charset="0"/>
                <a:cs typeface="Calibri" pitchFamily="34" charset="0"/>
              </a:rPr>
              <a:t>优点：流量大</a:t>
            </a:r>
          </a:p>
          <a:p>
            <a:r>
              <a:rPr lang="zh-CN" altLang="zh-CN" sz="2400" b="1" dirty="0">
                <a:solidFill>
                  <a:srgbClr val="FFFFFF">
                    <a:lumMod val="50000"/>
                  </a:srgbClr>
                </a:solidFill>
                <a:latin typeface="Open Sans" pitchFamily="34" charset="0"/>
                <a:cs typeface="Calibri" pitchFamily="34" charset="0"/>
              </a:rPr>
              <a:t>缺点：依附于微信平台，需要联网，开发体积小</a:t>
            </a:r>
          </a:p>
        </p:txBody>
      </p:sp>
    </p:spTree>
    <p:extLst>
      <p:ext uri="{BB962C8B-B14F-4D97-AF65-F5344CB8AC3E}">
        <p14:creationId xmlns:p14="http://schemas.microsoft.com/office/powerpoint/2010/main" val="64529988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3720845" y="264660"/>
            <a:ext cx="4361423" cy="710452"/>
            <a:chOff x="3879320" y="484463"/>
            <a:chExt cx="4361423"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3</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589772" y="605934"/>
              <a:ext cx="3650971"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2400" b="1" cap="small" dirty="0">
                  <a:solidFill>
                    <a:srgbClr val="00C3D9"/>
                  </a:solidFill>
                  <a:latin typeface="微软雅黑" panose="020B0503020204020204" pitchFamily="34" charset="-122"/>
                  <a:ea typeface="微软雅黑" panose="020B0503020204020204" pitchFamily="34" charset="-122"/>
                </a:rPr>
                <a:t>社会因素方面的可能性</a:t>
              </a:r>
              <a:endParaRPr lang="en-US" sz="24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42044" y="1096583"/>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8" name="TextBox 17"/>
          <p:cNvSpPr txBox="1"/>
          <p:nvPr/>
        </p:nvSpPr>
        <p:spPr>
          <a:xfrm>
            <a:off x="859088" y="2091777"/>
            <a:ext cx="7144418" cy="707880"/>
          </a:xfrm>
          <a:prstGeom prst="rect">
            <a:avLst/>
          </a:prstGeom>
          <a:noFill/>
        </p:spPr>
        <p:txBody>
          <a:bodyPr wrap="square" lIns="91434" tIns="45717" rIns="91434" bIns="45717" rtlCol="0">
            <a:spAutoFit/>
          </a:bodyPr>
          <a:lstStyle/>
          <a:p>
            <a:r>
              <a:rPr lang="en-US" altLang="zh-CN" sz="2000" b="1" dirty="0">
                <a:solidFill>
                  <a:srgbClr val="FFFFFF">
                    <a:lumMod val="50000"/>
                  </a:srgbClr>
                </a:solidFill>
                <a:latin typeface="Open Sans" pitchFamily="34" charset="0"/>
                <a:cs typeface="Calibri" pitchFamily="34" charset="0"/>
              </a:rPr>
              <a:t>   </a:t>
            </a:r>
            <a:r>
              <a:rPr lang="zh-CN" altLang="zh-CN" sz="2000" b="1" dirty="0">
                <a:solidFill>
                  <a:srgbClr val="FFFFFF">
                    <a:lumMod val="50000"/>
                  </a:srgbClr>
                </a:solidFill>
                <a:latin typeface="Open Sans" pitchFamily="34" charset="0"/>
                <a:cs typeface="Calibri" pitchFamily="34" charset="0"/>
              </a:rPr>
              <a:t>本软件并非用于商业用途，在专利权与版权等问题上不会构成侵犯，游戏内容也不存在涉黄，暴力血腥等。</a:t>
            </a:r>
          </a:p>
        </p:txBody>
      </p:sp>
      <p:sp>
        <p:nvSpPr>
          <p:cNvPr id="29" name="Copyright Notice"/>
          <p:cNvSpPr>
            <a:spLocks/>
          </p:cNvSpPr>
          <p:nvPr/>
        </p:nvSpPr>
        <p:spPr bwMode="auto">
          <a:xfrm>
            <a:off x="205098" y="1384120"/>
            <a:ext cx="4226199"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smtClean="0">
                <a:solidFill>
                  <a:srgbClr val="00C3D9"/>
                </a:solidFill>
                <a:latin typeface="微软雅黑" panose="020B0503020204020204" pitchFamily="34" charset="-122"/>
                <a:ea typeface="微软雅黑" panose="020B0503020204020204" pitchFamily="34" charset="-122"/>
              </a:rPr>
              <a:t>2.10 </a:t>
            </a:r>
            <a:r>
              <a:rPr lang="zh-CN" altLang="zh-CN" sz="2800" b="1" cap="small" dirty="0">
                <a:solidFill>
                  <a:srgbClr val="00C3D9"/>
                </a:solidFill>
                <a:latin typeface="微软雅黑" panose="020B0503020204020204" pitchFamily="34" charset="-122"/>
                <a:ea typeface="微软雅黑" panose="020B0503020204020204" pitchFamily="34" charset="-122"/>
              </a:rPr>
              <a:t>法律方面的可行性</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30" name="Copyright Notice"/>
          <p:cNvSpPr>
            <a:spLocks/>
          </p:cNvSpPr>
          <p:nvPr/>
        </p:nvSpPr>
        <p:spPr bwMode="auto">
          <a:xfrm>
            <a:off x="205098" y="3024660"/>
            <a:ext cx="4750039"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smtClean="0">
                <a:solidFill>
                  <a:srgbClr val="00C3D9"/>
                </a:solidFill>
                <a:latin typeface="微软雅黑" panose="020B0503020204020204" pitchFamily="34" charset="-122"/>
                <a:ea typeface="微软雅黑" panose="020B0503020204020204" pitchFamily="34" charset="-122"/>
              </a:rPr>
              <a:t>2.11 </a:t>
            </a:r>
            <a:r>
              <a:rPr lang="zh-CN" altLang="en-US" sz="2800" b="1" cap="small" dirty="0">
                <a:solidFill>
                  <a:srgbClr val="00C3D9"/>
                </a:solidFill>
                <a:latin typeface="微软雅黑" panose="020B0503020204020204" pitchFamily="34" charset="-122"/>
                <a:ea typeface="微软雅黑" panose="020B0503020204020204" pitchFamily="34" charset="-122"/>
              </a:rPr>
              <a:t>使用方面的可行性</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859088" y="3718651"/>
            <a:ext cx="8104262" cy="1938992"/>
          </a:xfrm>
          <a:prstGeom prst="rect">
            <a:avLst/>
          </a:prstGeom>
        </p:spPr>
        <p:txBody>
          <a:bodyPr wrap="square">
            <a:spAutoFit/>
          </a:bodyPr>
          <a:lstStyle/>
          <a:p>
            <a:pPr indent="304800"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现在人们使用微信的频率是非常高的，而且在前段时间腾讯制作的跳一跳小程序的带领下，人们也经常使用微信小程序玩各种类型的小游戏，使用小程序玩游戏也比较方便，但是策略类的游戏小程序并不存在，并且热爱策略类游戏的玩家的数量也是非常多的。</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C</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需求分析</a:t>
            </a:r>
          </a:p>
        </p:txBody>
      </p:sp>
    </p:spTree>
    <p:extLst>
      <p:ext uri="{BB962C8B-B14F-4D97-AF65-F5344CB8AC3E}">
        <p14:creationId xmlns:p14="http://schemas.microsoft.com/office/powerpoint/2010/main" val="35210319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257526" y="551378"/>
            <a:ext cx="211385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grpSp>
        <p:nvGrpSpPr>
          <p:cNvPr id="26" name="Group 10"/>
          <p:cNvGrpSpPr/>
          <p:nvPr/>
        </p:nvGrpSpPr>
        <p:grpSpPr>
          <a:xfrm>
            <a:off x="4768103" y="3431140"/>
            <a:ext cx="775903" cy="776184"/>
            <a:chOff x="6253939" y="2516220"/>
            <a:chExt cx="831273" cy="831273"/>
          </a:xfrm>
        </p:grpSpPr>
        <p:sp>
          <p:nvSpPr>
            <p:cNvPr id="27" name="Oval 11"/>
            <p:cNvSpPr/>
            <p:nvPr/>
          </p:nvSpPr>
          <p:spPr>
            <a:xfrm>
              <a:off x="6253939" y="2516220"/>
              <a:ext cx="831273" cy="831273"/>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28" name="AutoShape 117"/>
            <p:cNvSpPr>
              <a:spLocks/>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nvGrpSpPr>
          <p:cNvPr id="29" name="Group 13"/>
          <p:cNvGrpSpPr/>
          <p:nvPr/>
        </p:nvGrpSpPr>
        <p:grpSpPr>
          <a:xfrm>
            <a:off x="4802625" y="4339172"/>
            <a:ext cx="775903" cy="776184"/>
            <a:chOff x="5716910" y="3464598"/>
            <a:chExt cx="831273" cy="831273"/>
          </a:xfrm>
        </p:grpSpPr>
        <p:sp>
          <p:nvSpPr>
            <p:cNvPr id="30" name="Oval 14"/>
            <p:cNvSpPr/>
            <p:nvPr/>
          </p:nvSpPr>
          <p:spPr>
            <a:xfrm>
              <a:off x="5716910" y="3464598"/>
              <a:ext cx="831273" cy="831273"/>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grpSp>
          <p:nvGrpSpPr>
            <p:cNvPr id="31" name="Group 15"/>
            <p:cNvGrpSpPr/>
            <p:nvPr/>
          </p:nvGrpSpPr>
          <p:grpSpPr>
            <a:xfrm>
              <a:off x="5900374" y="3655628"/>
              <a:ext cx="464344" cy="464344"/>
              <a:chOff x="4439444" y="2582069"/>
              <a:chExt cx="464344" cy="464344"/>
            </a:xfrm>
            <a:solidFill>
              <a:schemeClr val="bg1"/>
            </a:solidFill>
          </p:grpSpPr>
          <p:sp>
            <p:nvSpPr>
              <p:cNvPr id="32"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3"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4"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grpSp>
        <p:nvGrpSpPr>
          <p:cNvPr id="35" name="Group 19"/>
          <p:cNvGrpSpPr/>
          <p:nvPr/>
        </p:nvGrpSpPr>
        <p:grpSpPr>
          <a:xfrm>
            <a:off x="4700223" y="2466192"/>
            <a:ext cx="775903" cy="776184"/>
            <a:chOff x="6678551" y="1578185"/>
            <a:chExt cx="831273" cy="831273"/>
          </a:xfrm>
        </p:grpSpPr>
        <p:sp>
          <p:nvSpPr>
            <p:cNvPr id="36" name="Oval 20"/>
            <p:cNvSpPr/>
            <p:nvPr/>
          </p:nvSpPr>
          <p:spPr>
            <a:xfrm>
              <a:off x="6678551" y="1578185"/>
              <a:ext cx="831273" cy="831273"/>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37" name="AutoShape 139"/>
            <p:cNvSpPr>
              <a:spLocks/>
            </p:cNvSpPr>
            <p:nvPr/>
          </p:nvSpPr>
          <p:spPr bwMode="auto">
            <a:xfrm>
              <a:off x="6862015" y="1768792"/>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sp>
        <p:nvSpPr>
          <p:cNvPr id="39" name="Rectangle 24"/>
          <p:cNvSpPr/>
          <p:nvPr/>
        </p:nvSpPr>
        <p:spPr>
          <a:xfrm>
            <a:off x="5977459" y="2740865"/>
            <a:ext cx="4867155" cy="1938988"/>
          </a:xfrm>
          <a:prstGeom prst="rect">
            <a:avLst/>
          </a:prstGeom>
        </p:spPr>
        <p:txBody>
          <a:bodyPr wrap="square" lIns="91436" tIns="45718" rIns="91436" bIns="45718">
            <a:spAutoFit/>
          </a:bodyPr>
          <a:lstStyle/>
          <a:p>
            <a:r>
              <a:rPr lang="zh-CN" altLang="zh-CN" sz="2400" dirty="0"/>
              <a:t>　</a:t>
            </a:r>
            <a:r>
              <a:rPr lang="zh-CN" altLang="zh-CN" sz="2400" dirty="0">
                <a:solidFill>
                  <a:srgbClr val="FF0000"/>
                </a:solidFill>
                <a:latin typeface="微软雅黑" pitchFamily="34" charset="-122"/>
                <a:ea typeface="微软雅黑" pitchFamily="34" charset="-122"/>
              </a:rPr>
              <a:t>编写目的</a:t>
            </a:r>
            <a:r>
              <a:rPr lang="zh-CN" altLang="zh-CN" sz="2400" dirty="0">
                <a:solidFill>
                  <a:schemeClr val="bg1">
                    <a:lumMod val="50000"/>
                  </a:schemeClr>
                </a:solidFill>
                <a:latin typeface="微软雅黑" pitchFamily="34" charset="-122"/>
                <a:ea typeface="微软雅黑" pitchFamily="34" charset="-122"/>
              </a:rPr>
              <a:t>为理清目标用户所需要的基本功能和制作组想呈现的额外功能。试图从总体架构上给出游戏的轮廓，然后从功能需求，性能需求和其他方面的需求进行详细描述。</a:t>
            </a:r>
          </a:p>
        </p:txBody>
      </p:sp>
      <p:sp>
        <p:nvSpPr>
          <p:cNvPr id="44" name="矩形 43"/>
          <p:cNvSpPr/>
          <p:nvPr/>
        </p:nvSpPr>
        <p:spPr>
          <a:xfrm>
            <a:off x="296538" y="2562812"/>
            <a:ext cx="4322975" cy="2673910"/>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dirty="0"/>
          </a:p>
        </p:txBody>
      </p:sp>
      <p:sp>
        <p:nvSpPr>
          <p:cNvPr id="23" name="椭圆 22"/>
          <p:cNvSpPr/>
          <p:nvPr/>
        </p:nvSpPr>
        <p:spPr>
          <a:xfrm>
            <a:off x="4493454" y="514718"/>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chemeClr val="bg1"/>
                </a:solidFill>
                <a:latin typeface="微软雅黑" pitchFamily="34" charset="-122"/>
                <a:ea typeface="微软雅黑" pitchFamily="34" charset="-122"/>
              </a:rPr>
              <a:t>1</a:t>
            </a:r>
            <a:endParaRPr lang="zh-CN" altLang="en-US" sz="36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40905570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3896539" y="93743"/>
            <a:ext cx="3448793" cy="710452"/>
            <a:chOff x="3879320" y="484463"/>
            <a:chExt cx="3448793"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2</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699213" y="529973"/>
              <a:ext cx="262890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需求概述</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371639" y="934049"/>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0" name="Copyright Notice"/>
          <p:cNvSpPr>
            <a:spLocks/>
          </p:cNvSpPr>
          <p:nvPr/>
        </p:nvSpPr>
        <p:spPr bwMode="auto">
          <a:xfrm>
            <a:off x="229836" y="1075448"/>
            <a:ext cx="1992069"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3.1 </a:t>
            </a:r>
            <a:r>
              <a:rPr lang="zh-CN" altLang="en-US" sz="2400" b="1" cap="small" dirty="0">
                <a:solidFill>
                  <a:srgbClr val="00C3D9"/>
                </a:solidFill>
                <a:latin typeface="微软雅黑" panose="020B0503020204020204" pitchFamily="34" charset="-122"/>
                <a:ea typeface="微软雅黑" panose="020B0503020204020204" pitchFamily="34" charset="-122"/>
              </a:rPr>
              <a:t>项目功能</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1064883" y="1587125"/>
            <a:ext cx="9049501" cy="646331"/>
          </a:xfrm>
          <a:prstGeom prst="rect">
            <a:avLst/>
          </a:prstGeom>
        </p:spPr>
        <p:txBody>
          <a:bodyPr wrap="square">
            <a:spAutoFit/>
          </a:bodyPr>
          <a:lstStyle/>
          <a:p>
            <a:pPr indent="304800" algn="just">
              <a:spcAft>
                <a:spcPts val="0"/>
              </a:spcAft>
            </a:pPr>
            <a:r>
              <a:rPr lang="zh-CN" altLang="zh-CN" dirty="0">
                <a:solidFill>
                  <a:schemeClr val="bg1">
                    <a:lumMod val="50000"/>
                  </a:schemeClr>
                </a:solidFill>
                <a:latin typeface="微软雅黑" pitchFamily="34" charset="-122"/>
                <a:ea typeface="微软雅黑" pitchFamily="34" charset="-122"/>
              </a:rPr>
              <a:t>本产品为模拟策略类游戏，可以快速简单地进行游戏，其主要功能有：游戏存档并加载、自己国家的资源管理与升级、与其他</a:t>
            </a:r>
            <a:r>
              <a:rPr lang="zh-CN" altLang="en-US" dirty="0">
                <a:solidFill>
                  <a:schemeClr val="bg1">
                    <a:lumMod val="50000"/>
                  </a:schemeClr>
                </a:solidFill>
                <a:latin typeface="微软雅黑" pitchFamily="34" charset="-122"/>
                <a:ea typeface="微软雅黑" pitchFamily="34" charset="-122"/>
              </a:rPr>
              <a:t>势力</a:t>
            </a:r>
            <a:r>
              <a:rPr lang="zh-CN" altLang="zh-CN" dirty="0">
                <a:solidFill>
                  <a:schemeClr val="bg1">
                    <a:lumMod val="50000"/>
                  </a:schemeClr>
                </a:solidFill>
                <a:latin typeface="微软雅黑" pitchFamily="34" charset="-122"/>
                <a:ea typeface="微软雅黑" pitchFamily="34" charset="-122"/>
              </a:rPr>
              <a:t>的对战、好友排行榜功能</a:t>
            </a:r>
            <a:r>
              <a:rPr lang="zh-CN" altLang="en-US" dirty="0">
                <a:solidFill>
                  <a:schemeClr val="bg1">
                    <a:lumMod val="50000"/>
                  </a:schemeClr>
                </a:solidFill>
                <a:latin typeface="微软雅黑" pitchFamily="34" charset="-122"/>
                <a:ea typeface="微软雅黑" pitchFamily="34" charset="-122"/>
              </a:rPr>
              <a:t>。</a:t>
            </a:r>
            <a:endParaRPr lang="zh-CN" altLang="zh-CN" dirty="0">
              <a:solidFill>
                <a:schemeClr val="bg1">
                  <a:lumMod val="50000"/>
                </a:schemeClr>
              </a:solidFill>
              <a:latin typeface="微软雅黑" pitchFamily="34" charset="-122"/>
              <a:ea typeface="微软雅黑" pitchFamily="34" charset="-122"/>
            </a:endParaRPr>
          </a:p>
        </p:txBody>
      </p:sp>
      <p:sp>
        <p:nvSpPr>
          <p:cNvPr id="22" name="Copyright Notice"/>
          <p:cNvSpPr>
            <a:spLocks/>
          </p:cNvSpPr>
          <p:nvPr/>
        </p:nvSpPr>
        <p:spPr bwMode="auto">
          <a:xfrm>
            <a:off x="165291" y="2663120"/>
            <a:ext cx="300902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3.2 </a:t>
            </a:r>
            <a:r>
              <a:rPr lang="zh-CN" altLang="en-US" sz="2400" b="1" cap="small" dirty="0">
                <a:solidFill>
                  <a:srgbClr val="00C3D9"/>
                </a:solidFill>
                <a:latin typeface="微软雅黑" panose="020B0503020204020204" pitchFamily="34" charset="-122"/>
                <a:ea typeface="微软雅黑" panose="020B0503020204020204" pitchFamily="34" charset="-122"/>
              </a:rPr>
              <a:t>用户类和特征</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1064883" y="3239996"/>
            <a:ext cx="9694274" cy="2862322"/>
          </a:xfrm>
          <a:prstGeom prst="rect">
            <a:avLst/>
          </a:prstGeom>
        </p:spPr>
        <p:txBody>
          <a:bodyPr wrap="square">
            <a:spAutoFit/>
          </a:bodyPr>
          <a:lstStyle/>
          <a:p>
            <a:pPr marL="342900" lvl="0" indent="-342900" algn="just">
              <a:spcAft>
                <a:spcPts val="0"/>
              </a:spcAft>
              <a:buFont typeface="+mj-lt"/>
              <a:buAutoNum type="alphaLcParenR"/>
            </a:pPr>
            <a:r>
              <a:rPr lang="zh-CN" altLang="zh-CN" dirty="0">
                <a:solidFill>
                  <a:srgbClr val="FF0000"/>
                </a:solidFill>
                <a:latin typeface="微软雅黑" pitchFamily="34" charset="-122"/>
                <a:ea typeface="微软雅黑" pitchFamily="34" charset="-122"/>
              </a:rPr>
              <a:t>重要用户类</a:t>
            </a:r>
          </a:p>
          <a:p>
            <a:pPr marL="571500" indent="266700" algn="just">
              <a:spcAft>
                <a:spcPts val="0"/>
              </a:spcAft>
            </a:pPr>
            <a:r>
              <a:rPr lang="zh-CN" altLang="zh-CN" dirty="0">
                <a:solidFill>
                  <a:srgbClr val="FF0000"/>
                </a:solidFill>
                <a:latin typeface="微软雅黑" pitchFamily="34" charset="-122"/>
                <a:ea typeface="微软雅黑" pitchFamily="34" charset="-122"/>
              </a:rPr>
              <a:t>用户代表：</a:t>
            </a:r>
            <a:r>
              <a:rPr lang="zh-CN" altLang="zh-CN" dirty="0">
                <a:solidFill>
                  <a:schemeClr val="bg1">
                    <a:lumMod val="50000"/>
                  </a:schemeClr>
                </a:solidFill>
                <a:latin typeface="微软雅黑" pitchFamily="34" charset="-122"/>
                <a:ea typeface="微软雅黑" pitchFamily="34" charset="-122"/>
              </a:rPr>
              <a:t>杨老师、评审、同时热爱三国题材和喜爱策略游戏玩家用户。</a:t>
            </a:r>
          </a:p>
          <a:p>
            <a:pPr marL="571500" indent="266700" algn="just">
              <a:spcAft>
                <a:spcPts val="0"/>
              </a:spcAft>
            </a:pPr>
            <a:r>
              <a:rPr lang="zh-CN" altLang="zh-CN" dirty="0">
                <a:solidFill>
                  <a:srgbClr val="FF0000"/>
                </a:solidFill>
                <a:latin typeface="微软雅黑" pitchFamily="34" charset="-122"/>
                <a:ea typeface="微软雅黑" pitchFamily="34" charset="-122"/>
              </a:rPr>
              <a:t>用户需求：</a:t>
            </a:r>
            <a:r>
              <a:rPr lang="zh-CN" altLang="zh-CN" dirty="0">
                <a:solidFill>
                  <a:schemeClr val="bg1">
                    <a:lumMod val="50000"/>
                  </a:schemeClr>
                </a:solidFill>
                <a:latin typeface="微软雅黑" pitchFamily="34" charset="-122"/>
                <a:ea typeface="微软雅黑" pitchFamily="34" charset="-122"/>
              </a:rPr>
              <a:t>制作出一款三国题材的策略游戏，同时游戏能正常稳定运行</a:t>
            </a:r>
            <a:r>
              <a:rPr lang="en-US" altLang="zh-CN" dirty="0">
                <a:solidFill>
                  <a:schemeClr val="bg1">
                    <a:lumMod val="50000"/>
                  </a:schemeClr>
                </a:solidFill>
                <a:latin typeface="微软雅黑" pitchFamily="34" charset="-122"/>
                <a:ea typeface="微软雅黑" pitchFamily="34" charset="-122"/>
              </a:rPr>
              <a:t>,</a:t>
            </a:r>
            <a:r>
              <a:rPr lang="zh-CN" altLang="zh-CN" dirty="0">
                <a:solidFill>
                  <a:schemeClr val="bg1">
                    <a:lumMod val="50000"/>
                  </a:schemeClr>
                </a:solidFill>
                <a:latin typeface="微软雅黑" pitchFamily="34" charset="-122"/>
                <a:ea typeface="微软雅黑" pitchFamily="34" charset="-122"/>
              </a:rPr>
              <a:t>且完成度到达</a:t>
            </a:r>
            <a:r>
              <a:rPr lang="en-US" altLang="zh-CN" dirty="0">
                <a:solidFill>
                  <a:schemeClr val="bg1">
                    <a:lumMod val="50000"/>
                  </a:schemeClr>
                </a:solidFill>
                <a:latin typeface="微软雅黑" pitchFamily="34" charset="-122"/>
                <a:ea typeface="微软雅黑" pitchFamily="34" charset="-122"/>
              </a:rPr>
              <a:t>   		   </a:t>
            </a:r>
            <a:r>
              <a:rPr lang="zh-CN" altLang="zh-CN" dirty="0">
                <a:solidFill>
                  <a:schemeClr val="bg1">
                    <a:lumMod val="50000"/>
                  </a:schemeClr>
                </a:solidFill>
                <a:latin typeface="微软雅黑" pitchFamily="34" charset="-122"/>
                <a:ea typeface="微软雅黑" pitchFamily="34" charset="-122"/>
              </a:rPr>
              <a:t>预计的目标。</a:t>
            </a:r>
          </a:p>
          <a:p>
            <a:pPr lvl="0" algn="just">
              <a:spcAft>
                <a:spcPts val="0"/>
              </a:spcAft>
            </a:pPr>
            <a:r>
              <a:rPr lang="en-US" altLang="zh-CN" dirty="0">
                <a:solidFill>
                  <a:srgbClr val="FF0000"/>
                </a:solidFill>
                <a:latin typeface="微软雅黑" pitchFamily="34" charset="-122"/>
                <a:ea typeface="微软雅黑" pitchFamily="34" charset="-122"/>
              </a:rPr>
              <a:t>b)  </a:t>
            </a:r>
            <a:r>
              <a:rPr lang="zh-CN" altLang="zh-CN" dirty="0">
                <a:solidFill>
                  <a:srgbClr val="FF0000"/>
                </a:solidFill>
                <a:latin typeface="微软雅黑" pitchFamily="34" charset="-122"/>
                <a:ea typeface="微软雅黑" pitchFamily="34" charset="-122"/>
              </a:rPr>
              <a:t>次要用户类</a:t>
            </a:r>
          </a:p>
          <a:p>
            <a:pPr marL="571500" indent="266700" algn="just">
              <a:spcAft>
                <a:spcPts val="0"/>
              </a:spcAft>
            </a:pPr>
            <a:r>
              <a:rPr lang="zh-CN" altLang="zh-CN" dirty="0">
                <a:solidFill>
                  <a:srgbClr val="FF0000"/>
                </a:solidFill>
                <a:latin typeface="微软雅黑" pitchFamily="34" charset="-122"/>
                <a:ea typeface="微软雅黑" pitchFamily="34" charset="-122"/>
              </a:rPr>
              <a:t>用户代表：</a:t>
            </a:r>
            <a:r>
              <a:rPr lang="zh-CN" altLang="zh-CN" dirty="0">
                <a:solidFill>
                  <a:schemeClr val="bg1">
                    <a:lumMod val="50000"/>
                  </a:schemeClr>
                </a:solidFill>
                <a:latin typeface="微软雅黑" pitchFamily="34" charset="-122"/>
                <a:ea typeface="微软雅黑" pitchFamily="34" charset="-122"/>
              </a:rPr>
              <a:t>喜欢三国或者喜欢战略策略的玩家用户。</a:t>
            </a:r>
          </a:p>
          <a:p>
            <a:pPr marL="571500" indent="266700" algn="just">
              <a:spcAft>
                <a:spcPts val="0"/>
              </a:spcAft>
            </a:pPr>
            <a:r>
              <a:rPr lang="zh-CN" altLang="zh-CN" dirty="0">
                <a:solidFill>
                  <a:srgbClr val="FF0000"/>
                </a:solidFill>
                <a:latin typeface="微软雅黑" pitchFamily="34" charset="-122"/>
                <a:ea typeface="微软雅黑" pitchFamily="34" charset="-122"/>
              </a:rPr>
              <a:t>用户需求：</a:t>
            </a:r>
            <a:r>
              <a:rPr lang="zh-CN" altLang="zh-CN" dirty="0">
                <a:solidFill>
                  <a:schemeClr val="bg1">
                    <a:lumMod val="50000"/>
                  </a:schemeClr>
                </a:solidFill>
                <a:latin typeface="微软雅黑" pitchFamily="34" charset="-122"/>
                <a:ea typeface="微软雅黑" pitchFamily="34" charset="-122"/>
              </a:rPr>
              <a:t>体现三国味，或者重视战略策略要数。</a:t>
            </a:r>
          </a:p>
          <a:p>
            <a:pPr lvl="0" algn="just">
              <a:spcAft>
                <a:spcPts val="0"/>
              </a:spcAft>
            </a:pPr>
            <a:r>
              <a:rPr lang="en-US" altLang="zh-CN" dirty="0">
                <a:solidFill>
                  <a:srgbClr val="FF0000"/>
                </a:solidFill>
                <a:latin typeface="微软雅黑" pitchFamily="34" charset="-122"/>
                <a:ea typeface="微软雅黑" pitchFamily="34" charset="-122"/>
              </a:rPr>
              <a:t>c</a:t>
            </a:r>
            <a:r>
              <a:rPr lang="zh-CN" altLang="en-US" dirty="0">
                <a:solidFill>
                  <a:srgbClr val="FF0000"/>
                </a:solidFill>
                <a:latin typeface="微软雅黑" pitchFamily="34" charset="-122"/>
                <a:ea typeface="微软雅黑" pitchFamily="34" charset="-122"/>
              </a:rPr>
              <a:t>）</a:t>
            </a:r>
            <a:r>
              <a:rPr lang="zh-CN" altLang="zh-CN" dirty="0">
                <a:solidFill>
                  <a:srgbClr val="FF0000"/>
                </a:solidFill>
                <a:latin typeface="微软雅黑" pitchFamily="34" charset="-122"/>
                <a:ea typeface="微软雅黑" pitchFamily="34" charset="-122"/>
              </a:rPr>
              <a:t>非目标用户类</a:t>
            </a:r>
          </a:p>
          <a:p>
            <a:pPr marL="571500" indent="266700" algn="just">
              <a:spcAft>
                <a:spcPts val="0"/>
              </a:spcAft>
            </a:pPr>
            <a:r>
              <a:rPr lang="zh-CN" altLang="zh-CN" dirty="0">
                <a:solidFill>
                  <a:srgbClr val="FF0000"/>
                </a:solidFill>
                <a:latin typeface="微软雅黑" pitchFamily="34" charset="-122"/>
                <a:ea typeface="微软雅黑" pitchFamily="34" charset="-122"/>
              </a:rPr>
              <a:t>用户代表：</a:t>
            </a:r>
            <a:r>
              <a:rPr lang="zh-CN" altLang="zh-CN" dirty="0">
                <a:solidFill>
                  <a:schemeClr val="bg1">
                    <a:lumMod val="50000"/>
                  </a:schemeClr>
                </a:solidFill>
                <a:latin typeface="微软雅黑" pitchFamily="34" charset="-122"/>
                <a:ea typeface="微软雅黑" pitchFamily="34" charset="-122"/>
              </a:rPr>
              <a:t>既不喜欢三国，也不喜欢战略游戏的玩家用户。</a:t>
            </a:r>
          </a:p>
          <a:p>
            <a:pPr marL="571500" indent="266700" algn="just">
              <a:spcAft>
                <a:spcPts val="0"/>
              </a:spcAft>
            </a:pPr>
            <a:r>
              <a:rPr lang="zh-CN" altLang="zh-CN" dirty="0">
                <a:solidFill>
                  <a:srgbClr val="FF0000"/>
                </a:solidFill>
                <a:latin typeface="微软雅黑" pitchFamily="34" charset="-122"/>
                <a:ea typeface="微软雅黑" pitchFamily="34" charset="-122"/>
              </a:rPr>
              <a:t>用户需求：</a:t>
            </a:r>
            <a:r>
              <a:rPr lang="zh-CN" altLang="zh-CN" dirty="0">
                <a:solidFill>
                  <a:schemeClr val="bg1">
                    <a:lumMod val="50000"/>
                  </a:schemeClr>
                </a:solidFill>
                <a:latin typeface="微软雅黑" pitchFamily="34" charset="-122"/>
                <a:ea typeface="微软雅黑" pitchFamily="34" charset="-122"/>
              </a:rPr>
              <a:t>简单、有趣。</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152925" y="130772"/>
            <a:ext cx="3043202"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3.3 </a:t>
            </a:r>
            <a:r>
              <a:rPr lang="zh-CN" altLang="en-US" sz="2400" b="1" cap="small" dirty="0">
                <a:solidFill>
                  <a:srgbClr val="00C3D9"/>
                </a:solidFill>
                <a:latin typeface="微软雅黑" panose="020B0503020204020204" pitchFamily="34" charset="-122"/>
                <a:ea typeface="微软雅黑" panose="020B0503020204020204" pitchFamily="34" charset="-122"/>
              </a:rPr>
              <a:t>设计和实现限制</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304798" y="758024"/>
            <a:ext cx="11009833" cy="1569660"/>
          </a:xfrm>
          <a:prstGeom prst="rect">
            <a:avLst/>
          </a:prstGeom>
        </p:spPr>
        <p:txBody>
          <a:bodyPr wrap="square">
            <a:spAutoFit/>
          </a:bodyPr>
          <a:lstStyle/>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A. </a:t>
            </a:r>
            <a:r>
              <a:rPr lang="zh-CN" altLang="zh-CN" sz="2400" dirty="0">
                <a:solidFill>
                  <a:schemeClr val="bg1">
                    <a:lumMod val="50000"/>
                  </a:schemeClr>
                </a:solidFill>
                <a:latin typeface="微软雅黑" pitchFamily="34" charset="-122"/>
                <a:ea typeface="微软雅黑" pitchFamily="34" charset="-122"/>
              </a:rPr>
              <a:t>游戏有一定数量的玩家，可以在好友排行榜上进行比较</a:t>
            </a:r>
          </a:p>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B. </a:t>
            </a:r>
            <a:r>
              <a:rPr lang="zh-CN" altLang="zh-CN" sz="2400" dirty="0">
                <a:solidFill>
                  <a:schemeClr val="bg1">
                    <a:lumMod val="50000"/>
                  </a:schemeClr>
                </a:solidFill>
                <a:latin typeface="微软雅黑" pitchFamily="34" charset="-122"/>
                <a:ea typeface="微软雅黑" pitchFamily="34" charset="-122"/>
              </a:rPr>
              <a:t>游戏可以按照既定的规则和机制进行</a:t>
            </a:r>
          </a:p>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C. </a:t>
            </a:r>
            <a:r>
              <a:rPr lang="zh-CN" altLang="zh-CN" sz="2400" dirty="0">
                <a:solidFill>
                  <a:schemeClr val="bg1">
                    <a:lumMod val="50000"/>
                  </a:schemeClr>
                </a:solidFill>
                <a:latin typeface="微软雅黑" pitchFamily="34" charset="-122"/>
                <a:ea typeface="微软雅黑" pitchFamily="34" charset="-122"/>
              </a:rPr>
              <a:t>游戏存档与加载需同步</a:t>
            </a:r>
          </a:p>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D. </a:t>
            </a:r>
            <a:r>
              <a:rPr lang="zh-CN" altLang="zh-CN" sz="2400" dirty="0">
                <a:solidFill>
                  <a:schemeClr val="bg1">
                    <a:lumMod val="50000"/>
                  </a:schemeClr>
                </a:solidFill>
                <a:latin typeface="微软雅黑" pitchFamily="34" charset="-122"/>
                <a:ea typeface="微软雅黑" pitchFamily="34" charset="-122"/>
              </a:rPr>
              <a:t>不同的历史人物需有不同的属性，各个历史人物同各个不同的势力需匹配好</a:t>
            </a:r>
          </a:p>
        </p:txBody>
      </p:sp>
      <p:sp>
        <p:nvSpPr>
          <p:cNvPr id="27" name="Copyright Notice"/>
          <p:cNvSpPr>
            <a:spLocks/>
          </p:cNvSpPr>
          <p:nvPr/>
        </p:nvSpPr>
        <p:spPr bwMode="auto">
          <a:xfrm>
            <a:off x="152925" y="2520172"/>
            <a:ext cx="2265535"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3.4 </a:t>
            </a:r>
            <a:r>
              <a:rPr lang="zh-CN" altLang="en-US" sz="2400" b="1" cap="small" dirty="0">
                <a:solidFill>
                  <a:srgbClr val="00C3D9"/>
                </a:solidFill>
                <a:latin typeface="微软雅黑" panose="020B0503020204020204" pitchFamily="34" charset="-122"/>
                <a:ea typeface="微软雅黑" panose="020B0503020204020204" pitchFamily="34" charset="-122"/>
              </a:rPr>
              <a:t>假设和依赖</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13" name="矩形 12"/>
          <p:cNvSpPr/>
          <p:nvPr/>
        </p:nvSpPr>
        <p:spPr>
          <a:xfrm>
            <a:off x="603902" y="3179435"/>
            <a:ext cx="9915970" cy="2677656"/>
          </a:xfrm>
          <a:prstGeom prst="rect">
            <a:avLst/>
          </a:prstGeom>
        </p:spPr>
        <p:txBody>
          <a:bodyPr wrap="square">
            <a:spAutoFit/>
          </a:bodyPr>
          <a:lstStyle/>
          <a:p>
            <a:pPr indent="266700"/>
            <a:r>
              <a:rPr lang="zh-CN" altLang="zh-CN" sz="2400" dirty="0">
                <a:solidFill>
                  <a:schemeClr val="bg1">
                    <a:lumMod val="50000"/>
                  </a:schemeClr>
                </a:solidFill>
                <a:latin typeface="微软雅黑" pitchFamily="34" charset="-122"/>
                <a:ea typeface="微软雅黑" pitchFamily="34" charset="-122"/>
              </a:rPr>
              <a:t>建议开发和运行软件的寿命最短为</a:t>
            </a:r>
            <a:r>
              <a:rPr lang="en-US" altLang="zh-CN" sz="2400" dirty="0">
                <a:solidFill>
                  <a:schemeClr val="bg1">
                    <a:lumMod val="50000"/>
                  </a:schemeClr>
                </a:solidFill>
                <a:latin typeface="微软雅黑" pitchFamily="34" charset="-122"/>
                <a:ea typeface="微软雅黑" pitchFamily="34" charset="-122"/>
              </a:rPr>
              <a:t>2</a:t>
            </a:r>
            <a:r>
              <a:rPr lang="zh-CN" altLang="zh-CN" sz="2400" dirty="0">
                <a:solidFill>
                  <a:schemeClr val="bg1">
                    <a:lumMod val="50000"/>
                  </a:schemeClr>
                </a:solidFill>
                <a:latin typeface="微软雅黑" pitchFamily="34" charset="-122"/>
                <a:ea typeface="微软雅黑" pitchFamily="34" charset="-122"/>
              </a:rPr>
              <a:t>年，经费来源为小组</a:t>
            </a:r>
            <a:r>
              <a:rPr lang="en-US" altLang="zh-CN" sz="2400" dirty="0">
                <a:solidFill>
                  <a:schemeClr val="bg1">
                    <a:lumMod val="50000"/>
                  </a:schemeClr>
                </a:solidFill>
                <a:latin typeface="微软雅黑" pitchFamily="34" charset="-122"/>
                <a:ea typeface="微软雅黑" pitchFamily="34" charset="-122"/>
              </a:rPr>
              <a:t>G16</a:t>
            </a:r>
            <a:r>
              <a:rPr lang="zh-CN" altLang="zh-CN" sz="2400" dirty="0">
                <a:solidFill>
                  <a:schemeClr val="bg1">
                    <a:lumMod val="50000"/>
                  </a:schemeClr>
                </a:solidFill>
                <a:latin typeface="微软雅黑" pitchFamily="34" charset="-122"/>
                <a:ea typeface="微软雅黑" pitchFamily="34" charset="-122"/>
              </a:rPr>
              <a:t>，使用限制为手机微信小程序，符合法律和政策反面所有条件，运行环境与之前的“运行环境”相同，开发环境由开发方提供，可利用的信息来自问卷星调查数据与互联网上的信息。</a:t>
            </a:r>
          </a:p>
          <a:p>
            <a:pPr marL="342900" lvl="0" indent="-342900">
              <a:buFont typeface="+mj-lt"/>
              <a:buAutoNum type="alphaLcPeriod"/>
            </a:pPr>
            <a:r>
              <a:rPr lang="zh-CN" altLang="zh-CN" sz="2400" dirty="0">
                <a:solidFill>
                  <a:schemeClr val="bg1">
                    <a:lumMod val="50000"/>
                  </a:schemeClr>
                </a:solidFill>
                <a:latin typeface="微软雅黑" pitchFamily="34" charset="-122"/>
                <a:ea typeface="微软雅黑" pitchFamily="34" charset="-122"/>
              </a:rPr>
              <a:t>只有玩家进行存档，下次加载必须在存档处继续游戏</a:t>
            </a:r>
          </a:p>
          <a:p>
            <a:pPr marL="342900" lvl="0" indent="-342900">
              <a:buFont typeface="+mj-lt"/>
              <a:buAutoNum type="alphaLcPeriod"/>
            </a:pPr>
            <a:r>
              <a:rPr lang="zh-CN" altLang="zh-CN" sz="2400" dirty="0">
                <a:solidFill>
                  <a:schemeClr val="bg1">
                    <a:lumMod val="50000"/>
                  </a:schemeClr>
                </a:solidFill>
                <a:latin typeface="微软雅黑" pitchFamily="34" charset="-122"/>
                <a:ea typeface="微软雅黑" pitchFamily="34" charset="-122"/>
              </a:rPr>
              <a:t>玩家成功结算后，总分记入排行榜，其好友可以同时看见</a:t>
            </a:r>
          </a:p>
          <a:p>
            <a:pPr marL="342900" lvl="0" indent="-342900">
              <a:buFont typeface="+mj-lt"/>
              <a:buAutoNum type="alphaLcPeriod"/>
            </a:pPr>
            <a:r>
              <a:rPr lang="zh-CN" altLang="zh-CN" sz="2400" dirty="0">
                <a:solidFill>
                  <a:schemeClr val="bg1">
                    <a:lumMod val="50000"/>
                  </a:schemeClr>
                </a:solidFill>
                <a:latin typeface="微软雅黑" pitchFamily="34" charset="-122"/>
                <a:ea typeface="微软雅黑" pitchFamily="34" charset="-122"/>
              </a:rPr>
              <a:t>玩家在获得更好的分数后，排行榜上的数据应该及时跟新</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059633" y="145020"/>
            <a:ext cx="4038757" cy="710452"/>
            <a:chOff x="3879320" y="484463"/>
            <a:chExt cx="4038757"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3</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589772" y="529973"/>
              <a:ext cx="332830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系统功能需求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17567" y="983179"/>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圆角矩形 3"/>
          <p:cNvSpPr>
            <a:spLocks noChangeArrowheads="1"/>
          </p:cNvSpPr>
          <p:nvPr/>
        </p:nvSpPr>
        <p:spPr bwMode="auto">
          <a:xfrm>
            <a:off x="119778" y="6662938"/>
            <a:ext cx="11672652" cy="136612"/>
          </a:xfrm>
          <a:prstGeom prst="roundRect">
            <a:avLst>
              <a:gd name="adj" fmla="val 50000"/>
            </a:avLst>
          </a:pr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lIns="68543" tIns="34272" rIns="68543" bIns="34272" anchor="ct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ctr" eaLnBrk="1" hangingPunct="1">
              <a:lnSpc>
                <a:spcPct val="130000"/>
              </a:lnSpc>
            </a:pPr>
            <a:endParaRPr lang="zh-CN" altLang="en-US" sz="1200">
              <a:solidFill>
                <a:srgbClr val="262626"/>
              </a:solidFill>
              <a:latin typeface="微软雅黑" pitchFamily="34" charset="-122"/>
            </a:endParaRPr>
          </a:p>
        </p:txBody>
      </p:sp>
      <p:sp>
        <p:nvSpPr>
          <p:cNvPr id="49" name="Copyright Notice"/>
          <p:cNvSpPr>
            <a:spLocks/>
          </p:cNvSpPr>
          <p:nvPr/>
        </p:nvSpPr>
        <p:spPr bwMode="auto">
          <a:xfrm>
            <a:off x="298194" y="1127685"/>
            <a:ext cx="318212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3.5.1 </a:t>
            </a:r>
            <a:r>
              <a:rPr lang="zh-CN" altLang="en-US" sz="2400" b="1" cap="small" dirty="0">
                <a:solidFill>
                  <a:srgbClr val="00C3D9"/>
                </a:solidFill>
                <a:latin typeface="微软雅黑" panose="020B0503020204020204" pitchFamily="34" charset="-122"/>
                <a:ea typeface="微软雅黑" panose="020B0503020204020204" pitchFamily="34" charset="-122"/>
              </a:rPr>
              <a:t>系统界面及介绍</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50" name="Copyright Notice"/>
          <p:cNvSpPr>
            <a:spLocks/>
          </p:cNvSpPr>
          <p:nvPr/>
        </p:nvSpPr>
        <p:spPr bwMode="auto">
          <a:xfrm>
            <a:off x="1906753" y="1581301"/>
            <a:ext cx="1348358" cy="373209"/>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2000" b="1" cap="small" dirty="0">
                <a:solidFill>
                  <a:srgbClr val="00C3D9"/>
                </a:solidFill>
                <a:latin typeface="微软雅黑" panose="020B0503020204020204" pitchFamily="34" charset="-122"/>
                <a:ea typeface="微软雅黑" panose="020B0503020204020204" pitchFamily="34" charset="-122"/>
              </a:rPr>
              <a:t>原始界面</a:t>
            </a:r>
            <a:endParaRPr lang="en-US" sz="2000" b="1" cap="small" dirty="0">
              <a:solidFill>
                <a:srgbClr val="00C3D9"/>
              </a:solidFill>
              <a:latin typeface="微软雅黑" panose="020B0503020204020204" pitchFamily="34" charset="-122"/>
              <a:ea typeface="微软雅黑" panose="020B0503020204020204" pitchFamily="34" charset="-122"/>
            </a:endParaRPr>
          </a:p>
        </p:txBody>
      </p:sp>
      <p:pic>
        <p:nvPicPr>
          <p:cNvPr id="51" name="图片 50"/>
          <p:cNvPicPr/>
          <p:nvPr/>
        </p:nvPicPr>
        <p:blipFill>
          <a:blip r:embed="rId3">
            <a:extLst>
              <a:ext uri="{28A0092B-C50C-407E-A947-70E740481C1C}">
                <a14:useLocalDpi xmlns:a14="http://schemas.microsoft.com/office/drawing/2010/main" val="0"/>
              </a:ext>
            </a:extLst>
          </a:blip>
          <a:stretch>
            <a:fillRect/>
          </a:stretch>
        </p:blipFill>
        <p:spPr>
          <a:xfrm>
            <a:off x="380022" y="2026910"/>
            <a:ext cx="2200910" cy="3939540"/>
          </a:xfrm>
          <a:prstGeom prst="rect">
            <a:avLst/>
          </a:prstGeom>
        </p:spPr>
      </p:pic>
      <p:pic>
        <p:nvPicPr>
          <p:cNvPr id="52" name="图片 51"/>
          <p:cNvPicPr/>
          <p:nvPr/>
        </p:nvPicPr>
        <p:blipFill>
          <a:blip r:embed="rId4">
            <a:extLst>
              <a:ext uri="{28A0092B-C50C-407E-A947-70E740481C1C}">
                <a14:useLocalDpi xmlns:a14="http://schemas.microsoft.com/office/drawing/2010/main" val="0"/>
              </a:ext>
            </a:extLst>
          </a:blip>
          <a:stretch>
            <a:fillRect/>
          </a:stretch>
        </p:blipFill>
        <p:spPr>
          <a:xfrm>
            <a:off x="2810513" y="2049925"/>
            <a:ext cx="2140187" cy="3949284"/>
          </a:xfrm>
          <a:prstGeom prst="rect">
            <a:avLst/>
          </a:prstGeom>
        </p:spPr>
      </p:pic>
      <p:sp>
        <p:nvSpPr>
          <p:cNvPr id="53" name="Copyright Notice"/>
          <p:cNvSpPr>
            <a:spLocks/>
          </p:cNvSpPr>
          <p:nvPr/>
        </p:nvSpPr>
        <p:spPr bwMode="auto">
          <a:xfrm>
            <a:off x="7256317" y="1465137"/>
            <a:ext cx="1684145" cy="373209"/>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2000" b="1" cap="small" dirty="0">
                <a:solidFill>
                  <a:srgbClr val="00C3D9"/>
                </a:solidFill>
                <a:latin typeface="微软雅黑" panose="020B0503020204020204" pitchFamily="34" charset="-122"/>
                <a:ea typeface="微软雅黑" panose="020B0503020204020204" pitchFamily="34" charset="-122"/>
              </a:rPr>
              <a:t>修改后的界面</a:t>
            </a:r>
            <a:endParaRPr lang="en-US" sz="2000" b="1" cap="small" dirty="0">
              <a:solidFill>
                <a:srgbClr val="00C3D9"/>
              </a:solidFill>
              <a:latin typeface="微软雅黑" panose="020B0503020204020204" pitchFamily="34" charset="-122"/>
              <a:ea typeface="微软雅黑" panose="020B0503020204020204" pitchFamily="34" charset="-122"/>
            </a:endParaRPr>
          </a:p>
        </p:txBody>
      </p:sp>
      <p:pic>
        <p:nvPicPr>
          <p:cNvPr id="54" name="图片 5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56104" y="1867305"/>
            <a:ext cx="4642624" cy="2157262"/>
          </a:xfrm>
          <a:prstGeom prst="rect">
            <a:avLst/>
          </a:prstGeom>
        </p:spPr>
      </p:pic>
      <p:pic>
        <p:nvPicPr>
          <p:cNvPr id="55" name="图片 54"/>
          <p:cNvPicPr>
            <a:picLocks noChangeAspect="1"/>
          </p:cNvPicPr>
          <p:nvPr/>
        </p:nvPicPr>
        <p:blipFill>
          <a:blip r:embed="rId6"/>
          <a:stretch>
            <a:fillRect/>
          </a:stretch>
        </p:blipFill>
        <p:spPr>
          <a:xfrm>
            <a:off x="5956104" y="4091023"/>
            <a:ext cx="4734686" cy="2476500"/>
          </a:xfrm>
          <a:prstGeom prst="rect">
            <a:avLst/>
          </a:prstGeom>
        </p:spPr>
      </p:pic>
    </p:spTree>
    <p:extLst>
      <p:ext uri="{BB962C8B-B14F-4D97-AF65-F5344CB8AC3E}">
        <p14:creationId xmlns:p14="http://schemas.microsoft.com/office/powerpoint/2010/main" val="267511539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059633" y="145020"/>
            <a:ext cx="4038757" cy="710452"/>
            <a:chOff x="3879320" y="484463"/>
            <a:chExt cx="4038757"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3</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589772" y="529973"/>
              <a:ext cx="332830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系统功能需求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17567" y="983179"/>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圆角矩形 3"/>
          <p:cNvSpPr>
            <a:spLocks noChangeArrowheads="1"/>
          </p:cNvSpPr>
          <p:nvPr/>
        </p:nvSpPr>
        <p:spPr bwMode="auto">
          <a:xfrm>
            <a:off x="119778" y="6662938"/>
            <a:ext cx="11672652" cy="136612"/>
          </a:xfrm>
          <a:prstGeom prst="roundRect">
            <a:avLst>
              <a:gd name="adj" fmla="val 50000"/>
            </a:avLst>
          </a:pr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lIns="68543" tIns="34272" rIns="68543" bIns="34272" anchor="ct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ctr" eaLnBrk="1" hangingPunct="1">
              <a:lnSpc>
                <a:spcPct val="130000"/>
              </a:lnSpc>
            </a:pPr>
            <a:endParaRPr lang="zh-CN" altLang="en-US" sz="1200">
              <a:solidFill>
                <a:srgbClr val="262626"/>
              </a:solidFill>
              <a:latin typeface="微软雅黑" pitchFamily="34" charset="-122"/>
            </a:endParaRPr>
          </a:p>
        </p:txBody>
      </p:sp>
      <p:sp>
        <p:nvSpPr>
          <p:cNvPr id="49" name="Copyright Notice"/>
          <p:cNvSpPr>
            <a:spLocks/>
          </p:cNvSpPr>
          <p:nvPr/>
        </p:nvSpPr>
        <p:spPr bwMode="auto">
          <a:xfrm>
            <a:off x="101785" y="1054228"/>
            <a:ext cx="3168525"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3.5.2 </a:t>
            </a:r>
            <a:r>
              <a:rPr lang="zh-CN" altLang="en-US" sz="2400" b="1" cap="small" dirty="0">
                <a:solidFill>
                  <a:srgbClr val="00C3D9"/>
                </a:solidFill>
                <a:latin typeface="微软雅黑" panose="020B0503020204020204" pitchFamily="34" charset="-122"/>
                <a:ea typeface="微软雅黑" panose="020B0503020204020204" pitchFamily="34" charset="-122"/>
              </a:rPr>
              <a:t>系统功能及介绍</a:t>
            </a:r>
            <a:endParaRPr lang="en-US" sz="2400" b="1" cap="small" dirty="0">
              <a:solidFill>
                <a:srgbClr val="00C3D9"/>
              </a:solidFill>
              <a:latin typeface="微软雅黑" panose="020B0503020204020204" pitchFamily="34" charset="-122"/>
              <a:ea typeface="微软雅黑" panose="020B0503020204020204" pitchFamily="34" charset="-122"/>
            </a:endParaRPr>
          </a:p>
        </p:txBody>
      </p:sp>
      <p:graphicFrame>
        <p:nvGraphicFramePr>
          <p:cNvPr id="19" name="表格 18">
            <a:extLst>
              <a:ext uri="{FF2B5EF4-FFF2-40B4-BE49-F238E27FC236}">
                <a16:creationId xmlns:a16="http://schemas.microsoft.com/office/drawing/2014/main" xmlns="" id="{E8CACAED-ABFE-4F98-B4B6-89E7A39557F0}"/>
              </a:ext>
            </a:extLst>
          </p:cNvPr>
          <p:cNvGraphicFramePr>
            <a:graphicFrameLocks noGrp="1"/>
          </p:cNvGraphicFramePr>
          <p:nvPr>
            <p:extLst>
              <p:ext uri="{D42A27DB-BD31-4B8C-83A1-F6EECF244321}">
                <p14:modId xmlns:p14="http://schemas.microsoft.com/office/powerpoint/2010/main" val="489464071"/>
              </p:ext>
            </p:extLst>
          </p:nvPr>
        </p:nvGraphicFramePr>
        <p:xfrm>
          <a:off x="733005" y="1554831"/>
          <a:ext cx="10499608" cy="5280469"/>
        </p:xfrm>
        <a:graphic>
          <a:graphicData uri="http://schemas.openxmlformats.org/drawingml/2006/table">
            <a:tbl>
              <a:tblPr firstRow="1" firstCol="1" bandRow="1"/>
              <a:tblGrid>
                <a:gridCol w="2356031">
                  <a:extLst>
                    <a:ext uri="{9D8B030D-6E8A-4147-A177-3AD203B41FA5}">
                      <a16:colId xmlns:a16="http://schemas.microsoft.com/office/drawing/2014/main" xmlns="" val="20000"/>
                    </a:ext>
                  </a:extLst>
                </a:gridCol>
                <a:gridCol w="1908164">
                  <a:extLst>
                    <a:ext uri="{9D8B030D-6E8A-4147-A177-3AD203B41FA5}">
                      <a16:colId xmlns:a16="http://schemas.microsoft.com/office/drawing/2014/main" xmlns="" val="20001"/>
                    </a:ext>
                  </a:extLst>
                </a:gridCol>
                <a:gridCol w="6235413">
                  <a:extLst>
                    <a:ext uri="{9D8B030D-6E8A-4147-A177-3AD203B41FA5}">
                      <a16:colId xmlns:a16="http://schemas.microsoft.com/office/drawing/2014/main" xmlns="" val="20002"/>
                    </a:ext>
                  </a:extLst>
                </a:gridCol>
              </a:tblGrid>
              <a:tr h="402847">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目标层次</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目标名称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目标概述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243948">
                <a:tc rowSpan="9">
                  <a:txBody>
                    <a:bodyPr/>
                    <a:lstStyle/>
                    <a:p>
                      <a:pPr indent="127000" algn="ctr">
                        <a:lnSpc>
                          <a:spcPct val="150000"/>
                        </a:lnSpc>
                        <a:spcBef>
                          <a:spcPts val="250"/>
                        </a:spcBef>
                        <a:spcAft>
                          <a:spcPts val="0"/>
                        </a:spcAft>
                      </a:pPr>
                      <a:r>
                        <a:rPr lang="zh-CN" sz="16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基础目标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地图—城池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地图只由城池构成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武将系统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每一位武将拥有自己的属性</a:t>
                      </a:r>
                      <a:r>
                        <a:rPr lang="en-US"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统帅，武力，政治，计谋，魅力</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内政系统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开发农田，开发商业，粮草买卖，提高民忠</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军事系统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出征，输送，征兵</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计策系统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离间武将，蛊惑民众，降低城防，降低商业，降低农业</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人事系统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褒奖，移动，流放，登庸</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简单的资源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金钱，粮草，兵力，民忠，将忠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排行榜系统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可以根据一定公式和目标成就折合分数，和好友比拼</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每回合自动保存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摁下“下一回合”按钮后，优先进行自动保存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243948">
                <a:tc rowSpan="6">
                  <a:txBody>
                    <a:bodyPr/>
                    <a:lstStyle/>
                    <a:p>
                      <a:pPr indent="127000" algn="ctr">
                        <a:lnSpc>
                          <a:spcPct val="150000"/>
                        </a:lnSpc>
                        <a:spcBef>
                          <a:spcPts val="250"/>
                        </a:spcBef>
                        <a:spcAft>
                          <a:spcPts val="0"/>
                        </a:spcAft>
                      </a:pPr>
                      <a:r>
                        <a:rPr lang="zh-CN" altLang="en-US"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拓展</a:t>
                      </a:r>
                      <a:r>
                        <a:rPr lang="zh-CN"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有规律的随机事件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地震，台风，旱灾，涝灾；丰收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多种胜利条件</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不仅仅只能通过征服获得胜利，还可以选择复兴汉室，或者组成联合。</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外交系统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宣战，友好，同盟，联盟，劝降，臣服，侮辱</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头衔</a:t>
                      </a:r>
                      <a:r>
                        <a:rPr lang="en-US"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官位系统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通过一定条件可以获得官位</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汉室系统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占据皇帝所在城池时，可以使用“挟天子以令诸侯”等特殊操作</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复杂的资源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除军粮，兵器以外，各类生活资源也会作为战略资源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bl>
          </a:graphicData>
        </a:graphic>
      </p:graphicFrame>
    </p:spTree>
    <p:extLst>
      <p:ext uri="{BB962C8B-B14F-4D97-AF65-F5344CB8AC3E}">
        <p14:creationId xmlns:p14="http://schemas.microsoft.com/office/powerpoint/2010/main" val="249371433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461548" y="3583294"/>
            <a:ext cx="1334387"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项目计划</a:t>
            </a:r>
          </a:p>
        </p:txBody>
      </p:sp>
      <p:sp>
        <p:nvSpPr>
          <p:cNvPr id="9" name="矩形 8"/>
          <p:cNvSpPr/>
          <p:nvPr/>
        </p:nvSpPr>
        <p:spPr>
          <a:xfrm>
            <a:off x="7419750" y="3633793"/>
            <a:ext cx="1669938"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可行性分析</a:t>
            </a:r>
          </a:p>
        </p:txBody>
      </p:sp>
      <p:sp>
        <p:nvSpPr>
          <p:cNvPr id="10" name="矩形 9"/>
          <p:cNvSpPr/>
          <p:nvPr/>
        </p:nvSpPr>
        <p:spPr>
          <a:xfrm>
            <a:off x="3501183" y="4798743"/>
            <a:ext cx="1574670"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需求分析</a:t>
            </a:r>
          </a:p>
        </p:txBody>
      </p:sp>
      <p:sp>
        <p:nvSpPr>
          <p:cNvPr id="11" name="矩形 10"/>
          <p:cNvSpPr/>
          <p:nvPr/>
        </p:nvSpPr>
        <p:spPr>
          <a:xfrm>
            <a:off x="7496774" y="4772215"/>
            <a:ext cx="2931819"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总体设计</a:t>
            </a:r>
            <a:r>
              <a:rPr lang="en-US" altLang="zh-CN" sz="2400" b="1" dirty="0">
                <a:solidFill>
                  <a:schemeClr val="tx1">
                    <a:lumMod val="50000"/>
                    <a:lumOff val="50000"/>
                  </a:schemeClr>
                </a:solidFill>
                <a:latin typeface="微软雅黑" pitchFamily="34" charset="-122"/>
                <a:ea typeface="微软雅黑" pitchFamily="34" charset="-122"/>
              </a:rPr>
              <a:t>+</a:t>
            </a:r>
            <a:r>
              <a:rPr lang="zh-CN" altLang="en-US" sz="2400" b="1" dirty="0">
                <a:solidFill>
                  <a:schemeClr val="tx1">
                    <a:lumMod val="50000"/>
                    <a:lumOff val="50000"/>
                  </a:schemeClr>
                </a:solidFill>
                <a:latin typeface="微软雅黑" pitchFamily="34" charset="-122"/>
                <a:ea typeface="微软雅黑" pitchFamily="34" charset="-122"/>
              </a:rPr>
              <a:t>详细设计</a:t>
            </a:r>
          </a:p>
        </p:txBody>
      </p:sp>
      <p:grpSp>
        <p:nvGrpSpPr>
          <p:cNvPr id="14" name="组合 13"/>
          <p:cNvGrpSpPr/>
          <p:nvPr/>
        </p:nvGrpSpPr>
        <p:grpSpPr>
          <a:xfrm>
            <a:off x="2339488" y="3450564"/>
            <a:ext cx="1201290" cy="755738"/>
            <a:chOff x="6419118" y="1211527"/>
            <a:chExt cx="1201290" cy="755738"/>
          </a:xfrm>
        </p:grpSpPr>
        <p:sp>
          <p:nvSpPr>
            <p:cNvPr id="15"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0C3D9"/>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6" name="TextBox 15"/>
            <p:cNvSpPr txBox="1"/>
            <p:nvPr/>
          </p:nvSpPr>
          <p:spPr>
            <a:xfrm>
              <a:off x="6419118" y="1239805"/>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A</a:t>
              </a:r>
              <a:endParaRPr lang="zh-CN" altLang="en-US" sz="3600" b="1" spc="-300" dirty="0">
                <a:solidFill>
                  <a:schemeClr val="bg1"/>
                </a:solidFill>
                <a:latin typeface="微软雅黑" pitchFamily="34" charset="-122"/>
                <a:ea typeface="微软雅黑" pitchFamily="34" charset="-122"/>
              </a:endParaRPr>
            </a:p>
          </p:txBody>
        </p:sp>
      </p:grpSp>
      <p:grpSp>
        <p:nvGrpSpPr>
          <p:cNvPr id="17" name="组合 16"/>
          <p:cNvGrpSpPr/>
          <p:nvPr/>
        </p:nvGrpSpPr>
        <p:grpSpPr>
          <a:xfrm>
            <a:off x="6126816" y="3463543"/>
            <a:ext cx="1201290" cy="755738"/>
            <a:chOff x="6432565" y="1211527"/>
            <a:chExt cx="1201290" cy="755738"/>
          </a:xfrm>
        </p:grpSpPr>
        <p:sp>
          <p:nvSpPr>
            <p:cNvPr id="18" name="任意多边形 83"/>
            <p:cNvSpPr/>
            <p:nvPr/>
          </p:nvSpPr>
          <p:spPr bwMode="auto">
            <a:xfrm rot="16377237">
              <a:off x="6668380"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DE6E00"/>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9" name="TextBox 18"/>
            <p:cNvSpPr txBox="1"/>
            <p:nvPr/>
          </p:nvSpPr>
          <p:spPr>
            <a:xfrm>
              <a:off x="6432565" y="1253252"/>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B</a:t>
              </a:r>
              <a:endParaRPr lang="zh-CN" altLang="en-US" sz="3600" b="1" spc="-300" dirty="0">
                <a:solidFill>
                  <a:schemeClr val="bg1"/>
                </a:solidFill>
                <a:latin typeface="微软雅黑" pitchFamily="34" charset="-122"/>
                <a:ea typeface="微软雅黑" pitchFamily="34" charset="-122"/>
              </a:endParaRPr>
            </a:p>
          </p:txBody>
        </p:sp>
      </p:grpSp>
      <p:grpSp>
        <p:nvGrpSpPr>
          <p:cNvPr id="20" name="组合 19"/>
          <p:cNvGrpSpPr/>
          <p:nvPr/>
        </p:nvGrpSpPr>
        <p:grpSpPr>
          <a:xfrm>
            <a:off x="2324264" y="4619656"/>
            <a:ext cx="1201290" cy="755738"/>
            <a:chOff x="6405671" y="1211527"/>
            <a:chExt cx="1201290" cy="755738"/>
          </a:xfrm>
        </p:grpSpPr>
        <p:sp>
          <p:nvSpPr>
            <p:cNvPr id="21"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E94E60"/>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2" name="TextBox 21"/>
            <p:cNvSpPr txBox="1"/>
            <p:nvPr/>
          </p:nvSpPr>
          <p:spPr>
            <a:xfrm>
              <a:off x="6405671" y="1253252"/>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C</a:t>
              </a:r>
              <a:endParaRPr lang="zh-CN" altLang="en-US" sz="3600" b="1" spc="-300" dirty="0">
                <a:solidFill>
                  <a:schemeClr val="bg1"/>
                </a:solidFill>
                <a:latin typeface="微软雅黑" pitchFamily="34" charset="-122"/>
                <a:ea typeface="微软雅黑" pitchFamily="34" charset="-122"/>
              </a:endParaRPr>
            </a:p>
          </p:txBody>
        </p:sp>
      </p:grpSp>
      <p:grpSp>
        <p:nvGrpSpPr>
          <p:cNvPr id="23" name="组合 22"/>
          <p:cNvGrpSpPr/>
          <p:nvPr/>
        </p:nvGrpSpPr>
        <p:grpSpPr>
          <a:xfrm>
            <a:off x="6178586" y="4584434"/>
            <a:ext cx="1201290" cy="755738"/>
            <a:chOff x="6419118" y="1211527"/>
            <a:chExt cx="1201290" cy="755738"/>
          </a:xfrm>
        </p:grpSpPr>
        <p:sp>
          <p:nvSpPr>
            <p:cNvPr id="24"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28985"/>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5" name="TextBox 24"/>
            <p:cNvSpPr txBox="1"/>
            <p:nvPr/>
          </p:nvSpPr>
          <p:spPr>
            <a:xfrm>
              <a:off x="6419118" y="1266699"/>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D</a:t>
              </a:r>
              <a:endParaRPr lang="zh-CN" altLang="en-US" sz="3600" b="1" spc="-300" dirty="0">
                <a:solidFill>
                  <a:schemeClr val="bg1"/>
                </a:solidFill>
                <a:latin typeface="微软雅黑" pitchFamily="34" charset="-122"/>
                <a:ea typeface="微软雅黑" pitchFamily="34" charset="-122"/>
              </a:endParaRPr>
            </a:p>
          </p:txBody>
        </p:sp>
      </p:grpSp>
      <p:sp>
        <p:nvSpPr>
          <p:cNvPr id="26" name="椭圆 25"/>
          <p:cNvSpPr/>
          <p:nvPr/>
        </p:nvSpPr>
        <p:spPr>
          <a:xfrm>
            <a:off x="4435506" y="792895"/>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4650177" y="1710070"/>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9" name="椭圆 28"/>
          <p:cNvSpPr/>
          <p:nvPr/>
        </p:nvSpPr>
        <p:spPr>
          <a:xfrm>
            <a:off x="5325193" y="212363"/>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31" name="椭圆 30"/>
          <p:cNvSpPr/>
          <p:nvPr/>
        </p:nvSpPr>
        <p:spPr>
          <a:xfrm>
            <a:off x="6292485" y="664949"/>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32" name="椭圆 31"/>
          <p:cNvSpPr/>
          <p:nvPr/>
        </p:nvSpPr>
        <p:spPr>
          <a:xfrm>
            <a:off x="7327761" y="694250"/>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4232767" y="869852"/>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flipH="1">
            <a:off x="3407466" y="2003509"/>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flipH="1">
            <a:off x="3196309" y="889501"/>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flipH="1">
            <a:off x="2668789" y="1642258"/>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flipH="1">
            <a:off x="3662494" y="3216044"/>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flipH="1">
            <a:off x="2914883" y="2797163"/>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flipH="1">
            <a:off x="8495149" y="2157373"/>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flipH="1">
            <a:off x="8424560" y="1010049"/>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H="1">
            <a:off x="9089688" y="1926913"/>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flipH="1">
            <a:off x="8051468" y="3196334"/>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flipH="1">
            <a:off x="9068650" y="2893868"/>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5964255" y="1647130"/>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30" name="椭圆 29"/>
          <p:cNvSpPr/>
          <p:nvPr/>
        </p:nvSpPr>
        <p:spPr>
          <a:xfrm>
            <a:off x="4927171" y="727701"/>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b="1" dirty="0">
                <a:latin typeface="微软雅黑" panose="020B0503020204020204" pitchFamily="34" charset="-122"/>
                <a:ea typeface="微软雅黑" panose="020B0503020204020204" pitchFamily="34" charset="-122"/>
              </a:rPr>
              <a:t>目录</a:t>
            </a:r>
          </a:p>
        </p:txBody>
      </p:sp>
      <p:grpSp>
        <p:nvGrpSpPr>
          <p:cNvPr id="42" name="组合 41"/>
          <p:cNvGrpSpPr/>
          <p:nvPr/>
        </p:nvGrpSpPr>
        <p:grpSpPr>
          <a:xfrm>
            <a:off x="2325080" y="5740542"/>
            <a:ext cx="1201290" cy="755738"/>
            <a:chOff x="6419118" y="1211527"/>
            <a:chExt cx="1201290" cy="755738"/>
          </a:xfrm>
        </p:grpSpPr>
        <p:sp>
          <p:nvSpPr>
            <p:cNvPr id="46"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0C3D9"/>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49" name="TextBox 15"/>
            <p:cNvSpPr txBox="1"/>
            <p:nvPr/>
          </p:nvSpPr>
          <p:spPr>
            <a:xfrm>
              <a:off x="6419118" y="1239805"/>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E</a:t>
              </a:r>
              <a:endParaRPr lang="zh-CN" altLang="en-US" sz="3600" b="1" spc="-300" dirty="0">
                <a:solidFill>
                  <a:schemeClr val="bg1"/>
                </a:solidFill>
                <a:latin typeface="微软雅黑" pitchFamily="34" charset="-122"/>
                <a:ea typeface="微软雅黑" pitchFamily="34" charset="-122"/>
              </a:endParaRPr>
            </a:p>
          </p:txBody>
        </p:sp>
      </p:grpSp>
      <p:grpSp>
        <p:nvGrpSpPr>
          <p:cNvPr id="51" name="组合 50"/>
          <p:cNvGrpSpPr/>
          <p:nvPr/>
        </p:nvGrpSpPr>
        <p:grpSpPr>
          <a:xfrm>
            <a:off x="6242623" y="5728500"/>
            <a:ext cx="1201290" cy="755738"/>
            <a:chOff x="6432565" y="1211527"/>
            <a:chExt cx="1201290" cy="755738"/>
          </a:xfrm>
        </p:grpSpPr>
        <p:sp>
          <p:nvSpPr>
            <p:cNvPr id="52" name="任意多边形 83"/>
            <p:cNvSpPr/>
            <p:nvPr/>
          </p:nvSpPr>
          <p:spPr bwMode="auto">
            <a:xfrm rot="16377237">
              <a:off x="6668380"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DE6E00"/>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53" name="TextBox 18"/>
            <p:cNvSpPr txBox="1"/>
            <p:nvPr/>
          </p:nvSpPr>
          <p:spPr>
            <a:xfrm>
              <a:off x="6432565" y="1253252"/>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F</a:t>
              </a:r>
              <a:endParaRPr lang="zh-CN" altLang="en-US" sz="3600" b="1" spc="-300" dirty="0">
                <a:solidFill>
                  <a:schemeClr val="bg1"/>
                </a:solidFill>
                <a:latin typeface="微软雅黑" pitchFamily="34" charset="-122"/>
                <a:ea typeface="微软雅黑" pitchFamily="34" charset="-122"/>
              </a:endParaRPr>
            </a:p>
          </p:txBody>
        </p:sp>
      </p:grpSp>
      <p:sp>
        <p:nvSpPr>
          <p:cNvPr id="54" name="矩形 53"/>
          <p:cNvSpPr/>
          <p:nvPr/>
        </p:nvSpPr>
        <p:spPr>
          <a:xfrm>
            <a:off x="3407466" y="5965855"/>
            <a:ext cx="2882873"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代码清单</a:t>
            </a:r>
            <a:r>
              <a:rPr lang="en-US" altLang="zh-CN" sz="2400" b="1" dirty="0">
                <a:solidFill>
                  <a:schemeClr val="tx1">
                    <a:lumMod val="50000"/>
                    <a:lumOff val="50000"/>
                  </a:schemeClr>
                </a:solidFill>
                <a:latin typeface="微软雅黑" pitchFamily="34" charset="-122"/>
                <a:ea typeface="微软雅黑" pitchFamily="34" charset="-122"/>
              </a:rPr>
              <a:t>+</a:t>
            </a:r>
            <a:r>
              <a:rPr lang="zh-CN" altLang="en-US" sz="2400" b="1" dirty="0">
                <a:solidFill>
                  <a:schemeClr val="tx1">
                    <a:lumMod val="50000"/>
                    <a:lumOff val="50000"/>
                  </a:schemeClr>
                </a:solidFill>
                <a:latin typeface="微软雅黑" pitchFamily="34" charset="-122"/>
                <a:ea typeface="微软雅黑" pitchFamily="34" charset="-122"/>
              </a:rPr>
              <a:t>测试用例</a:t>
            </a:r>
          </a:p>
        </p:txBody>
      </p:sp>
      <p:sp>
        <p:nvSpPr>
          <p:cNvPr id="55" name="矩形 54"/>
          <p:cNvSpPr/>
          <p:nvPr/>
        </p:nvSpPr>
        <p:spPr>
          <a:xfrm>
            <a:off x="7496774" y="5953496"/>
            <a:ext cx="1386820"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项目总结</a:t>
            </a:r>
          </a:p>
        </p:txBody>
      </p:sp>
    </p:spTree>
    <p:extLst>
      <p:ext uri="{BB962C8B-B14F-4D97-AF65-F5344CB8AC3E}">
        <p14:creationId xmlns:p14="http://schemas.microsoft.com/office/powerpoint/2010/main" val="11284949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0" y="1647842"/>
            <a:ext cx="435049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3.6</a:t>
            </a:r>
            <a:r>
              <a:rPr lang="zh-CN" altLang="en-US" sz="3600" b="1" cap="small" dirty="0">
                <a:solidFill>
                  <a:srgbClr val="00C3D9"/>
                </a:solidFill>
                <a:latin typeface="微软雅黑" panose="020B0503020204020204" pitchFamily="34" charset="-122"/>
                <a:ea typeface="微软雅黑" panose="020B0503020204020204" pitchFamily="34" charset="-122"/>
              </a:rPr>
              <a:t>外部接口需求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24" name="Copyright Notice"/>
          <p:cNvSpPr>
            <a:spLocks/>
          </p:cNvSpPr>
          <p:nvPr/>
        </p:nvSpPr>
        <p:spPr bwMode="auto">
          <a:xfrm>
            <a:off x="141231" y="2498456"/>
            <a:ext cx="230827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3.6.1 </a:t>
            </a:r>
            <a:r>
              <a:rPr lang="zh-CN" altLang="en-US" sz="2400" b="1" cap="small" dirty="0">
                <a:solidFill>
                  <a:srgbClr val="00C3D9"/>
                </a:solidFill>
                <a:latin typeface="微软雅黑" panose="020B0503020204020204" pitchFamily="34" charset="-122"/>
                <a:ea typeface="微软雅黑" panose="020B0503020204020204" pitchFamily="34" charset="-122"/>
              </a:rPr>
              <a:t>用户界面</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25" name="矩形 24"/>
          <p:cNvSpPr/>
          <p:nvPr/>
        </p:nvSpPr>
        <p:spPr>
          <a:xfrm>
            <a:off x="609310" y="2976862"/>
            <a:ext cx="10215073" cy="646331"/>
          </a:xfrm>
          <a:prstGeom prst="rect">
            <a:avLst/>
          </a:prstGeom>
        </p:spPr>
        <p:txBody>
          <a:bodyPr wrap="square">
            <a:spAutoFit/>
          </a:bodyPr>
          <a:lstStyle/>
          <a:p>
            <a:pPr indent="304800" algn="just">
              <a:spcAft>
                <a:spcPts val="0"/>
              </a:spcAft>
            </a:pPr>
            <a:r>
              <a:rPr lang="zh-CN" altLang="zh-CN" b="1" dirty="0">
                <a:solidFill>
                  <a:schemeClr val="bg1">
                    <a:lumMod val="50000"/>
                  </a:schemeClr>
                </a:solidFill>
                <a:latin typeface="微软雅黑" pitchFamily="34" charset="-122"/>
                <a:ea typeface="微软雅黑" pitchFamily="34" charset="-122"/>
              </a:rPr>
              <a:t>简单干净的界面，让玩家对各个资源的数量的监控十分方便，操作简单方便，玩家可以轻松愉快的游戏，对新手或从未接触过策略类游戏的玩家十分友好</a:t>
            </a:r>
            <a:r>
              <a:rPr lang="zh-CN" altLang="en-US" b="1" dirty="0">
                <a:solidFill>
                  <a:schemeClr val="bg1">
                    <a:lumMod val="50000"/>
                  </a:schemeClr>
                </a:solidFill>
                <a:latin typeface="微软雅黑" pitchFamily="34" charset="-122"/>
                <a:ea typeface="微软雅黑" pitchFamily="34" charset="-122"/>
              </a:rPr>
              <a:t>。</a:t>
            </a:r>
            <a:endParaRPr lang="zh-CN" altLang="zh-CN" b="1" dirty="0">
              <a:solidFill>
                <a:schemeClr val="bg1">
                  <a:lumMod val="50000"/>
                </a:schemeClr>
              </a:solidFill>
              <a:latin typeface="微软雅黑" pitchFamily="34" charset="-122"/>
              <a:ea typeface="微软雅黑" pitchFamily="34" charset="-122"/>
            </a:endParaRPr>
          </a:p>
        </p:txBody>
      </p:sp>
      <p:sp>
        <p:nvSpPr>
          <p:cNvPr id="26" name="Copyright Notice"/>
          <p:cNvSpPr>
            <a:spLocks/>
          </p:cNvSpPr>
          <p:nvPr/>
        </p:nvSpPr>
        <p:spPr bwMode="auto">
          <a:xfrm>
            <a:off x="141231" y="3710763"/>
            <a:ext cx="230827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3.6.2 </a:t>
            </a:r>
            <a:r>
              <a:rPr lang="zh-CN" altLang="en-US" sz="2400" b="1" cap="small" dirty="0">
                <a:solidFill>
                  <a:srgbClr val="00C3D9"/>
                </a:solidFill>
                <a:latin typeface="微软雅黑" panose="020B0503020204020204" pitchFamily="34" charset="-122"/>
                <a:ea typeface="微软雅黑" panose="020B0503020204020204" pitchFamily="34" charset="-122"/>
              </a:rPr>
              <a:t>硬件接口</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27" name="矩形 26"/>
          <p:cNvSpPr/>
          <p:nvPr/>
        </p:nvSpPr>
        <p:spPr>
          <a:xfrm>
            <a:off x="609310" y="4265520"/>
            <a:ext cx="10565450" cy="369332"/>
          </a:xfrm>
          <a:prstGeom prst="rect">
            <a:avLst/>
          </a:prstGeom>
        </p:spPr>
        <p:txBody>
          <a:bodyPr wrap="square">
            <a:spAutoFit/>
          </a:bodyPr>
          <a:lstStyle/>
          <a:p>
            <a:pPr indent="304800" algn="just"/>
            <a:r>
              <a:rPr lang="zh-CN" altLang="zh-CN" b="1" dirty="0">
                <a:solidFill>
                  <a:schemeClr val="bg1">
                    <a:lumMod val="50000"/>
                  </a:schemeClr>
                </a:solidFill>
                <a:latin typeface="微软雅黑" pitchFamily="34" charset="-122"/>
                <a:ea typeface="微软雅黑" pitchFamily="34" charset="-122"/>
              </a:rPr>
              <a:t>本软件不需要特定的硬件或者硬件接口进行支撑，只需要可以运行微信的手机便可以运行这个游戏</a:t>
            </a:r>
          </a:p>
        </p:txBody>
      </p:sp>
      <p:sp>
        <p:nvSpPr>
          <p:cNvPr id="28" name="Copyright Notice"/>
          <p:cNvSpPr>
            <a:spLocks/>
          </p:cNvSpPr>
          <p:nvPr/>
        </p:nvSpPr>
        <p:spPr bwMode="auto">
          <a:xfrm>
            <a:off x="141231" y="4776981"/>
            <a:ext cx="230827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3.6.3 </a:t>
            </a:r>
            <a:r>
              <a:rPr lang="zh-CN" altLang="en-US" sz="2400" b="1" cap="small" dirty="0">
                <a:solidFill>
                  <a:srgbClr val="00C3D9"/>
                </a:solidFill>
                <a:latin typeface="微软雅黑" panose="020B0503020204020204" pitchFamily="34" charset="-122"/>
                <a:ea typeface="微软雅黑" panose="020B0503020204020204" pitchFamily="34" charset="-122"/>
              </a:rPr>
              <a:t>软件接口</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29" name="矩形 28"/>
          <p:cNvSpPr/>
          <p:nvPr/>
        </p:nvSpPr>
        <p:spPr>
          <a:xfrm>
            <a:off x="609310" y="5301155"/>
            <a:ext cx="5476179" cy="369332"/>
          </a:xfrm>
          <a:prstGeom prst="rect">
            <a:avLst/>
          </a:prstGeom>
        </p:spPr>
        <p:txBody>
          <a:bodyPr wrap="none">
            <a:spAutoFit/>
          </a:bodyPr>
          <a:lstStyle/>
          <a:p>
            <a:pPr indent="304800" algn="just">
              <a:spcAft>
                <a:spcPts val="0"/>
              </a:spcAft>
            </a:pPr>
            <a:r>
              <a:rPr lang="zh-CN" altLang="zh-CN" b="1" dirty="0">
                <a:solidFill>
                  <a:schemeClr val="bg1">
                    <a:lumMod val="50000"/>
                  </a:schemeClr>
                </a:solidFill>
                <a:latin typeface="微软雅黑" pitchFamily="34" charset="-122"/>
                <a:ea typeface="微软雅黑" pitchFamily="34" charset="-122"/>
              </a:rPr>
              <a:t>运行于微信，安卓或</a:t>
            </a:r>
            <a:r>
              <a:rPr lang="en-US" altLang="zh-CN" b="1" dirty="0">
                <a:solidFill>
                  <a:schemeClr val="bg1">
                    <a:lumMod val="50000"/>
                  </a:schemeClr>
                </a:solidFill>
                <a:latin typeface="微软雅黑" pitchFamily="34" charset="-122"/>
                <a:ea typeface="微软雅黑" pitchFamily="34" charset="-122"/>
              </a:rPr>
              <a:t>ios12.0</a:t>
            </a:r>
            <a:r>
              <a:rPr lang="zh-CN" altLang="en-US" b="1" dirty="0">
                <a:solidFill>
                  <a:schemeClr val="bg1">
                    <a:lumMod val="50000"/>
                  </a:schemeClr>
                </a:solidFill>
                <a:latin typeface="微软雅黑" pitchFamily="34" charset="-122"/>
                <a:ea typeface="微软雅黑" pitchFamily="34" charset="-122"/>
              </a:rPr>
              <a:t>以下版本</a:t>
            </a:r>
            <a:r>
              <a:rPr lang="zh-CN" altLang="zh-CN" b="1" dirty="0">
                <a:solidFill>
                  <a:schemeClr val="bg1">
                    <a:lumMod val="50000"/>
                  </a:schemeClr>
                </a:solidFill>
                <a:latin typeface="微软雅黑" pitchFamily="34" charset="-122"/>
                <a:ea typeface="微软雅黑" pitchFamily="34" charset="-122"/>
              </a:rPr>
              <a:t>都可以支持</a:t>
            </a:r>
          </a:p>
        </p:txBody>
      </p:sp>
      <p:sp>
        <p:nvSpPr>
          <p:cNvPr id="30" name="Copyright Notice"/>
          <p:cNvSpPr>
            <a:spLocks/>
          </p:cNvSpPr>
          <p:nvPr/>
        </p:nvSpPr>
        <p:spPr bwMode="auto">
          <a:xfrm>
            <a:off x="155474" y="5821062"/>
            <a:ext cx="229403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3.6.4 </a:t>
            </a:r>
            <a:r>
              <a:rPr lang="zh-CN" altLang="en-US" sz="2400" b="1" cap="small" dirty="0">
                <a:solidFill>
                  <a:srgbClr val="00C3D9"/>
                </a:solidFill>
                <a:latin typeface="微软雅黑" panose="020B0503020204020204" pitchFamily="34" charset="-122"/>
                <a:ea typeface="微软雅黑" panose="020B0503020204020204" pitchFamily="34" charset="-122"/>
              </a:rPr>
              <a:t>故障处理</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31" name="矩形 30"/>
          <p:cNvSpPr/>
          <p:nvPr/>
        </p:nvSpPr>
        <p:spPr>
          <a:xfrm>
            <a:off x="609310" y="6345236"/>
            <a:ext cx="9360494" cy="369332"/>
          </a:xfrm>
          <a:prstGeom prst="rect">
            <a:avLst/>
          </a:prstGeom>
        </p:spPr>
        <p:txBody>
          <a:bodyPr wrap="square">
            <a:spAutoFit/>
          </a:bodyPr>
          <a:lstStyle/>
          <a:p>
            <a:pPr indent="304800" algn="just">
              <a:spcAft>
                <a:spcPts val="0"/>
              </a:spcAft>
            </a:pPr>
            <a:r>
              <a:rPr lang="zh-CN" altLang="zh-CN" b="1" dirty="0">
                <a:solidFill>
                  <a:schemeClr val="bg1">
                    <a:lumMod val="50000"/>
                  </a:schemeClr>
                </a:solidFill>
                <a:latin typeface="微软雅黑" pitchFamily="34" charset="-122"/>
                <a:ea typeface="微软雅黑" pitchFamily="34" charset="-122"/>
              </a:rPr>
              <a:t>正常使用时不应出错，若运行时遇到不可恢复的系统错误也必须保证数据库的完好无损</a:t>
            </a:r>
            <a:r>
              <a:rPr lang="zh-CN" altLang="zh-CN" dirty="0">
                <a:solidFill>
                  <a:schemeClr val="bg1">
                    <a:lumMod val="50000"/>
                  </a:schemeClr>
                </a:solidFill>
                <a:latin typeface="微软雅黑" pitchFamily="34" charset="-122"/>
                <a:ea typeface="微软雅黑" pitchFamily="34" charset="-122"/>
              </a:rPr>
              <a:t>。</a:t>
            </a:r>
          </a:p>
        </p:txBody>
      </p:sp>
      <p:grpSp>
        <p:nvGrpSpPr>
          <p:cNvPr id="11" name="组合 10">
            <a:extLst>
              <a:ext uri="{FF2B5EF4-FFF2-40B4-BE49-F238E27FC236}">
                <a16:creationId xmlns:a16="http://schemas.microsoft.com/office/drawing/2014/main" xmlns="" id="{D77DE9E6-0796-46B5-8896-12EF1ABEB780}"/>
              </a:ext>
            </a:extLst>
          </p:cNvPr>
          <p:cNvGrpSpPr/>
          <p:nvPr/>
        </p:nvGrpSpPr>
        <p:grpSpPr>
          <a:xfrm>
            <a:off x="4059633" y="145020"/>
            <a:ext cx="4038757" cy="710452"/>
            <a:chOff x="3879320" y="484463"/>
            <a:chExt cx="4038757" cy="710452"/>
          </a:xfrm>
        </p:grpSpPr>
        <p:sp>
          <p:nvSpPr>
            <p:cNvPr id="12" name="椭圆 11">
              <a:extLst>
                <a:ext uri="{FF2B5EF4-FFF2-40B4-BE49-F238E27FC236}">
                  <a16:creationId xmlns:a16="http://schemas.microsoft.com/office/drawing/2014/main" xmlns="" id="{047347B0-ADCF-4182-8777-F9359E447238}"/>
                </a:ext>
              </a:extLst>
            </p:cNvPr>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4</a:t>
              </a:r>
              <a:endParaRPr lang="zh-CN" altLang="en-US" sz="4000" b="1" dirty="0">
                <a:solidFill>
                  <a:schemeClr val="bg1"/>
                </a:solidFill>
                <a:latin typeface="微软雅黑" pitchFamily="34" charset="-122"/>
                <a:ea typeface="微软雅黑" pitchFamily="34" charset="-122"/>
              </a:endParaRPr>
            </a:p>
          </p:txBody>
        </p:sp>
        <p:sp>
          <p:nvSpPr>
            <p:cNvPr id="13" name="Copyright Notice">
              <a:extLst>
                <a:ext uri="{FF2B5EF4-FFF2-40B4-BE49-F238E27FC236}">
                  <a16:creationId xmlns:a16="http://schemas.microsoft.com/office/drawing/2014/main" xmlns="" id="{E1417E4B-B270-42BD-B9F5-D4F3249F99B2}"/>
                </a:ext>
              </a:extLst>
            </p:cNvPr>
            <p:cNvSpPr>
              <a:spLocks/>
            </p:cNvSpPr>
            <p:nvPr/>
          </p:nvSpPr>
          <p:spPr bwMode="auto">
            <a:xfrm>
              <a:off x="4589772" y="529973"/>
              <a:ext cx="332830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非功能需求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xmlns="" id="{EBB3D288-90A1-4A9D-A851-2C6A541B928B}"/>
              </a:ext>
            </a:extLst>
          </p:cNvPr>
          <p:cNvGrpSpPr/>
          <p:nvPr/>
        </p:nvGrpSpPr>
        <p:grpSpPr>
          <a:xfrm>
            <a:off x="2230590" y="938253"/>
            <a:ext cx="7322890" cy="76200"/>
            <a:chOff x="2424953" y="1238297"/>
            <a:chExt cx="7322890" cy="76200"/>
          </a:xfrm>
        </p:grpSpPr>
        <p:sp>
          <p:nvSpPr>
            <p:cNvPr id="15" name="Rectangle 13">
              <a:extLst>
                <a:ext uri="{FF2B5EF4-FFF2-40B4-BE49-F238E27FC236}">
                  <a16:creationId xmlns:a16="http://schemas.microsoft.com/office/drawing/2014/main" xmlns="" id="{57E23FCC-92D9-46F5-8C61-6A096787B88C}"/>
                </a:ext>
              </a:extLst>
            </p:cNvPr>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6" name="Rectangle 14">
              <a:extLst>
                <a:ext uri="{FF2B5EF4-FFF2-40B4-BE49-F238E27FC236}">
                  <a16:creationId xmlns:a16="http://schemas.microsoft.com/office/drawing/2014/main" xmlns="" id="{17CA33F0-50FB-41E0-A004-9E21C0E6CD34}"/>
                </a:ext>
              </a:extLst>
            </p:cNvPr>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7" name="Rectangle 15">
              <a:extLst>
                <a:ext uri="{FF2B5EF4-FFF2-40B4-BE49-F238E27FC236}">
                  <a16:creationId xmlns:a16="http://schemas.microsoft.com/office/drawing/2014/main" xmlns="" id="{DA756CCF-2989-4DF4-8F5B-ECD42035BD7C}"/>
                </a:ext>
              </a:extLst>
            </p:cNvPr>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8" name="Rectangle 16">
              <a:extLst>
                <a:ext uri="{FF2B5EF4-FFF2-40B4-BE49-F238E27FC236}">
                  <a16:creationId xmlns:a16="http://schemas.microsoft.com/office/drawing/2014/main" xmlns="" id="{50E0CF71-F54B-4D33-B93A-12AC3E640A0A}"/>
                </a:ext>
              </a:extLst>
            </p:cNvPr>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9" name="Rectangle 17">
              <a:extLst>
                <a:ext uri="{FF2B5EF4-FFF2-40B4-BE49-F238E27FC236}">
                  <a16:creationId xmlns:a16="http://schemas.microsoft.com/office/drawing/2014/main" xmlns="" id="{BE5D2A7B-93D7-4F22-A74F-2F6C7C2D8094}"/>
                </a:ext>
              </a:extLst>
            </p:cNvPr>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Tree>
    <p:extLst>
      <p:ext uri="{BB962C8B-B14F-4D97-AF65-F5344CB8AC3E}">
        <p14:creationId xmlns:p14="http://schemas.microsoft.com/office/powerpoint/2010/main" val="4077760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825688" y="459081"/>
            <a:ext cx="2728713"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分析模型</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33761" y="1078512"/>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2" name="矩形 31"/>
          <p:cNvSpPr/>
          <p:nvPr/>
        </p:nvSpPr>
        <p:spPr>
          <a:xfrm>
            <a:off x="55160" y="1435063"/>
            <a:ext cx="3310522" cy="837793"/>
          </a:xfrm>
          <a:prstGeom prst="rect">
            <a:avLst/>
          </a:prstGeom>
        </p:spPr>
        <p:txBody>
          <a:bodyPr wrap="non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3.7.1</a:t>
            </a:r>
            <a:r>
              <a:rPr lang="zh-CN" altLang="zh-CN" sz="2800" b="1" cap="small" dirty="0">
                <a:solidFill>
                  <a:srgbClr val="00C3D9"/>
                </a:solidFill>
                <a:latin typeface="微软雅黑" panose="020B0503020204020204" pitchFamily="34" charset="-122"/>
                <a:ea typeface="微软雅黑" panose="020B0503020204020204" pitchFamily="34" charset="-122"/>
              </a:rPr>
              <a:t>系统流程图</a:t>
            </a:r>
          </a:p>
        </p:txBody>
      </p:sp>
      <p:pic>
        <p:nvPicPr>
          <p:cNvPr id="33" name="图片 32"/>
          <p:cNvPicPr/>
          <p:nvPr/>
        </p:nvPicPr>
        <p:blipFill>
          <a:blip r:embed="rId3">
            <a:extLst>
              <a:ext uri="{28A0092B-C50C-407E-A947-70E740481C1C}">
                <a14:useLocalDpi xmlns:a14="http://schemas.microsoft.com/office/drawing/2010/main" val="0"/>
              </a:ext>
            </a:extLst>
          </a:blip>
          <a:stretch>
            <a:fillRect/>
          </a:stretch>
        </p:blipFill>
        <p:spPr>
          <a:xfrm>
            <a:off x="3435921" y="1435063"/>
            <a:ext cx="4404500" cy="5408736"/>
          </a:xfrm>
          <a:prstGeom prst="rect">
            <a:avLst/>
          </a:prstGeom>
        </p:spPr>
      </p:pic>
      <p:sp>
        <p:nvSpPr>
          <p:cNvPr id="12" name="椭圆 11">
            <a:extLst>
              <a:ext uri="{FF2B5EF4-FFF2-40B4-BE49-F238E27FC236}">
                <a16:creationId xmlns:a16="http://schemas.microsoft.com/office/drawing/2014/main" xmlns="" id="{EBCF72F3-26C5-486B-AA98-12D105FDF109}"/>
              </a:ext>
            </a:extLst>
          </p:cNvPr>
          <p:cNvSpPr/>
          <p:nvPr/>
        </p:nvSpPr>
        <p:spPr>
          <a:xfrm>
            <a:off x="3545420" y="368060"/>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5</a:t>
            </a:r>
            <a:endParaRPr lang="zh-CN" altLang="en-US" sz="40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4077760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25637" y="-828"/>
            <a:ext cx="3281585" cy="837793"/>
          </a:xfrm>
          <a:prstGeom prst="rect">
            <a:avLst/>
          </a:prstGeom>
        </p:spPr>
        <p:txBody>
          <a:bodyPr wrap="squar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3.7.2 </a:t>
            </a:r>
            <a:r>
              <a:rPr lang="zh-CN" altLang="en-US" sz="2800" b="1" cap="small" dirty="0">
                <a:solidFill>
                  <a:srgbClr val="00C3D9"/>
                </a:solidFill>
                <a:latin typeface="微软雅黑" panose="020B0503020204020204" pitchFamily="34" charset="-122"/>
                <a:ea typeface="微软雅黑" panose="020B0503020204020204" pitchFamily="34" charset="-122"/>
              </a:rPr>
              <a:t>数据字典</a:t>
            </a:r>
            <a:endParaRPr lang="zh-CN" altLang="zh-CN" sz="2800" b="1" cap="small" dirty="0">
              <a:solidFill>
                <a:srgbClr val="00C3D9"/>
              </a:solidFill>
              <a:latin typeface="微软雅黑" panose="020B0503020204020204" pitchFamily="34" charset="-122"/>
              <a:ea typeface="微软雅黑" panose="020B0503020204020204" pitchFamily="34" charset="-122"/>
            </a:endParaRPr>
          </a:p>
        </p:txBody>
      </p:sp>
      <p:pic>
        <p:nvPicPr>
          <p:cNvPr id="36" name="图片 35"/>
          <p:cNvPicPr/>
          <p:nvPr/>
        </p:nvPicPr>
        <p:blipFill>
          <a:blip r:embed="rId3"/>
          <a:stretch>
            <a:fillRect/>
          </a:stretch>
        </p:blipFill>
        <p:spPr>
          <a:xfrm>
            <a:off x="217140" y="635714"/>
            <a:ext cx="5758180" cy="1718945"/>
          </a:xfrm>
          <a:prstGeom prst="rect">
            <a:avLst/>
          </a:prstGeom>
        </p:spPr>
      </p:pic>
      <p:pic>
        <p:nvPicPr>
          <p:cNvPr id="37" name="图片 36"/>
          <p:cNvPicPr/>
          <p:nvPr/>
        </p:nvPicPr>
        <p:blipFill>
          <a:blip r:embed="rId4"/>
          <a:stretch>
            <a:fillRect/>
          </a:stretch>
        </p:blipFill>
        <p:spPr>
          <a:xfrm>
            <a:off x="217140" y="2614381"/>
            <a:ext cx="5738720" cy="2190884"/>
          </a:xfrm>
          <a:prstGeom prst="rect">
            <a:avLst/>
          </a:prstGeom>
        </p:spPr>
      </p:pic>
      <p:pic>
        <p:nvPicPr>
          <p:cNvPr id="38" name="图片 37"/>
          <p:cNvPicPr/>
          <p:nvPr/>
        </p:nvPicPr>
        <p:blipFill>
          <a:blip r:embed="rId5"/>
          <a:stretch>
            <a:fillRect/>
          </a:stretch>
        </p:blipFill>
        <p:spPr>
          <a:xfrm>
            <a:off x="217140" y="5128529"/>
            <a:ext cx="5758180" cy="1095344"/>
          </a:xfrm>
          <a:prstGeom prst="rect">
            <a:avLst/>
          </a:prstGeom>
        </p:spPr>
      </p:pic>
      <p:pic>
        <p:nvPicPr>
          <p:cNvPr id="41" name="图片 40"/>
          <p:cNvPicPr/>
          <p:nvPr/>
        </p:nvPicPr>
        <p:blipFill>
          <a:blip r:embed="rId6"/>
          <a:stretch>
            <a:fillRect/>
          </a:stretch>
        </p:blipFill>
        <p:spPr>
          <a:xfrm>
            <a:off x="6317386" y="1495186"/>
            <a:ext cx="4305300" cy="857250"/>
          </a:xfrm>
          <a:prstGeom prst="rect">
            <a:avLst/>
          </a:prstGeom>
        </p:spPr>
      </p:pic>
      <p:pic>
        <p:nvPicPr>
          <p:cNvPr id="42" name="图片 41"/>
          <p:cNvPicPr/>
          <p:nvPr/>
        </p:nvPicPr>
        <p:blipFill>
          <a:blip r:embed="rId7"/>
          <a:stretch>
            <a:fillRect/>
          </a:stretch>
        </p:blipFill>
        <p:spPr>
          <a:xfrm>
            <a:off x="6317386" y="3890865"/>
            <a:ext cx="4743450" cy="914400"/>
          </a:xfrm>
          <a:prstGeom prst="rect">
            <a:avLst/>
          </a:prstGeom>
        </p:spPr>
      </p:pic>
    </p:spTree>
    <p:extLst>
      <p:ext uri="{BB962C8B-B14F-4D97-AF65-F5344CB8AC3E}">
        <p14:creationId xmlns:p14="http://schemas.microsoft.com/office/powerpoint/2010/main" val="4077760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0" y="145279"/>
            <a:ext cx="2854295" cy="736933"/>
          </a:xfrm>
          <a:prstGeom prst="rect">
            <a:avLst/>
          </a:prstGeom>
        </p:spPr>
        <p:txBody>
          <a:bodyPr wrap="squar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3.7.3 ER</a:t>
            </a:r>
            <a:r>
              <a:rPr lang="zh-CN" altLang="en-US" sz="2800" b="1" cap="small" dirty="0">
                <a:solidFill>
                  <a:srgbClr val="00C3D9"/>
                </a:solidFill>
                <a:latin typeface="微软雅黑" panose="020B0503020204020204" pitchFamily="34" charset="-122"/>
                <a:ea typeface="微软雅黑" panose="020B0503020204020204" pitchFamily="34" charset="-122"/>
              </a:rPr>
              <a:t>图</a:t>
            </a:r>
            <a:endParaRPr lang="zh-CN" altLang="zh-CN" sz="2800" b="1" cap="small" dirty="0">
              <a:solidFill>
                <a:srgbClr val="00C3D9"/>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xmlns="" id="{2F0CABA5-1041-4E8E-884C-EAB8F4A01A05}"/>
              </a:ext>
            </a:extLst>
          </p:cNvPr>
          <p:cNvPicPr>
            <a:picLocks noChangeAspect="1"/>
          </p:cNvPicPr>
          <p:nvPr/>
        </p:nvPicPr>
        <p:blipFill>
          <a:blip r:embed="rId3"/>
          <a:stretch>
            <a:fillRect/>
          </a:stretch>
        </p:blipFill>
        <p:spPr>
          <a:xfrm>
            <a:off x="3487298" y="0"/>
            <a:ext cx="5215816" cy="6859588"/>
          </a:xfrm>
          <a:prstGeom prst="rect">
            <a:avLst/>
          </a:prstGeom>
        </p:spPr>
      </p:pic>
    </p:spTree>
    <p:extLst>
      <p:ext uri="{BB962C8B-B14F-4D97-AF65-F5344CB8AC3E}">
        <p14:creationId xmlns:p14="http://schemas.microsoft.com/office/powerpoint/2010/main" val="27355905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 y="145279"/>
            <a:ext cx="3537959" cy="736933"/>
          </a:xfrm>
          <a:prstGeom prst="rect">
            <a:avLst/>
          </a:prstGeom>
        </p:spPr>
        <p:txBody>
          <a:bodyPr wrap="squar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3.7.4 </a:t>
            </a:r>
            <a:r>
              <a:rPr lang="zh-CN" altLang="en-US" sz="2800" b="1" cap="small" dirty="0">
                <a:solidFill>
                  <a:srgbClr val="00C3D9"/>
                </a:solidFill>
                <a:latin typeface="微软雅黑" panose="020B0503020204020204" pitchFamily="34" charset="-122"/>
                <a:ea typeface="微软雅黑" panose="020B0503020204020204" pitchFamily="34" charset="-122"/>
              </a:rPr>
              <a:t>数据流程图</a:t>
            </a:r>
            <a:endParaRPr lang="zh-CN" altLang="zh-CN" sz="2800" b="1" cap="small" dirty="0">
              <a:solidFill>
                <a:srgbClr val="00C3D9"/>
              </a:solidFill>
              <a:latin typeface="微软雅黑" panose="020B0503020204020204" pitchFamily="34" charset="-122"/>
              <a:ea typeface="微软雅黑" panose="020B0503020204020204" pitchFamily="34" charset="-122"/>
            </a:endParaRPr>
          </a:p>
        </p:txBody>
      </p:sp>
      <p:pic>
        <p:nvPicPr>
          <p:cNvPr id="7" name="图片 6"/>
          <p:cNvPicPr/>
          <p:nvPr/>
        </p:nvPicPr>
        <p:blipFill>
          <a:blip r:embed="rId3">
            <a:extLst>
              <a:ext uri="{28A0092B-C50C-407E-A947-70E740481C1C}">
                <a14:useLocalDpi xmlns:a14="http://schemas.microsoft.com/office/drawing/2010/main" val="0"/>
              </a:ext>
            </a:extLst>
          </a:blip>
          <a:stretch>
            <a:fillRect/>
          </a:stretch>
        </p:blipFill>
        <p:spPr>
          <a:xfrm>
            <a:off x="1790180" y="1185181"/>
            <a:ext cx="6712886" cy="4625958"/>
          </a:xfrm>
          <a:prstGeom prst="rect">
            <a:avLst/>
          </a:prstGeom>
        </p:spPr>
      </p:pic>
    </p:spTree>
    <p:extLst>
      <p:ext uri="{BB962C8B-B14F-4D97-AF65-F5344CB8AC3E}">
        <p14:creationId xmlns:p14="http://schemas.microsoft.com/office/powerpoint/2010/main" val="221346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D</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总体设计＋详细设计</a:t>
            </a:r>
          </a:p>
        </p:txBody>
      </p:sp>
    </p:spTree>
    <p:extLst>
      <p:ext uri="{BB962C8B-B14F-4D97-AF65-F5344CB8AC3E}">
        <p14:creationId xmlns:p14="http://schemas.microsoft.com/office/powerpoint/2010/main" val="35210319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054131" y="444122"/>
            <a:ext cx="2859416" cy="710452"/>
            <a:chOff x="3879320" y="484463"/>
            <a:chExt cx="2859416"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1</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757887" y="529973"/>
              <a:ext cx="198084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Rectangle 2"/>
          <p:cNvSpPr/>
          <p:nvPr/>
        </p:nvSpPr>
        <p:spPr>
          <a:xfrm>
            <a:off x="3247798" y="3800659"/>
            <a:ext cx="3168352" cy="2332788"/>
          </a:xfrm>
          <a:prstGeom prst="rect">
            <a:avLst/>
          </a:prstGeom>
          <a:blipFill dpi="0" rotWithShape="1">
            <a:blip r:embed="rId3" cstate="screen">
              <a:extLst>
                <a:ext uri="{28A0092B-C50C-407E-A947-70E740481C1C}">
                  <a14:useLocalDpi xmlns:a14="http://schemas.microsoft.com/office/drawing/2010/main"/>
                </a:ext>
              </a:extLst>
            </a:blip>
            <a:srcRect/>
            <a:tile tx="-990600" ty="-914400" sx="49000" sy="49000" flip="none" algn="tl"/>
          </a:blipFill>
          <a:ln w="57150">
            <a:solidFill>
              <a:srgbClr val="02898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6" name="TextBox 15"/>
          <p:cNvSpPr txBox="1"/>
          <p:nvPr/>
        </p:nvSpPr>
        <p:spPr>
          <a:xfrm>
            <a:off x="6814073" y="2261932"/>
            <a:ext cx="4836920" cy="2831544"/>
          </a:xfrm>
          <a:prstGeom prst="rect">
            <a:avLst/>
          </a:prstGeom>
          <a:noFill/>
        </p:spPr>
        <p:txBody>
          <a:bodyPr wrap="square" rtlCol="0">
            <a:spAutoFit/>
          </a:bodyPr>
          <a:lstStyle/>
          <a:p>
            <a:r>
              <a:rPr lang="zh-CN" altLang="zh-CN" sz="2000" dirty="0">
                <a:solidFill>
                  <a:schemeClr val="tx1">
                    <a:lumMod val="50000"/>
                    <a:lumOff val="50000"/>
                  </a:schemeClr>
                </a:solidFill>
                <a:latin typeface="微软雅黑" pitchFamily="34" charset="-122"/>
                <a:ea typeface="微软雅黑" pitchFamily="34" charset="-122"/>
              </a:rPr>
              <a:t>本阶段要在系统需求的基础上，对项目做进一步的总体说明，它主要解决一下三方面的问题：</a:t>
            </a:r>
          </a:p>
          <a:p>
            <a:r>
              <a:rPr lang="en-US" altLang="zh-CN" sz="2000" dirty="0">
                <a:solidFill>
                  <a:srgbClr val="FF0000"/>
                </a:solidFill>
                <a:latin typeface="微软雅黑" pitchFamily="34" charset="-122"/>
                <a:ea typeface="微软雅黑" pitchFamily="34" charset="-122"/>
              </a:rPr>
              <a:t>A</a:t>
            </a:r>
            <a:r>
              <a:rPr lang="zh-CN" altLang="zh-CN" sz="2000" dirty="0">
                <a:solidFill>
                  <a:srgbClr val="FF0000"/>
                </a:solidFill>
                <a:latin typeface="微软雅黑" pitchFamily="34" charset="-122"/>
                <a:ea typeface="微软雅黑" pitchFamily="34" charset="-122"/>
              </a:rPr>
              <a:t>．确定软件的结构</a:t>
            </a:r>
            <a:r>
              <a:rPr lang="en-US" altLang="zh-CN" sz="2000" dirty="0">
                <a:solidFill>
                  <a:schemeClr val="tx1">
                    <a:lumMod val="50000"/>
                    <a:lumOff val="50000"/>
                  </a:schemeClr>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有哪几个模块组成</a:t>
            </a:r>
            <a:r>
              <a:rPr lang="en-US" altLang="zh-CN" sz="2000" dirty="0">
                <a:solidFill>
                  <a:schemeClr val="tx1">
                    <a:lumMod val="50000"/>
                    <a:lumOff val="50000"/>
                  </a:schemeClr>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调用关系，各模块间的接口。</a:t>
            </a:r>
          </a:p>
          <a:p>
            <a:r>
              <a:rPr lang="en-US" altLang="zh-CN" sz="2000" dirty="0">
                <a:solidFill>
                  <a:srgbClr val="FF0000"/>
                </a:solidFill>
                <a:latin typeface="微软雅黑" pitchFamily="34" charset="-122"/>
                <a:ea typeface="微软雅黑" pitchFamily="34" charset="-122"/>
              </a:rPr>
              <a:t>B</a:t>
            </a:r>
            <a:r>
              <a:rPr lang="zh-CN" altLang="zh-CN" sz="2000" dirty="0">
                <a:solidFill>
                  <a:srgbClr val="FF0000"/>
                </a:solidFill>
                <a:latin typeface="微软雅黑" pitchFamily="34" charset="-122"/>
                <a:ea typeface="微软雅黑" pitchFamily="34" charset="-122"/>
              </a:rPr>
              <a:t>．硬件端口分配设计</a:t>
            </a:r>
            <a:r>
              <a:rPr lang="en-US" altLang="zh-CN" sz="2000" dirty="0">
                <a:solidFill>
                  <a:schemeClr val="tx1">
                    <a:lumMod val="50000"/>
                    <a:lumOff val="50000"/>
                  </a:schemeClr>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确定</a:t>
            </a:r>
            <a:r>
              <a:rPr lang="en-US" altLang="zh-CN" sz="2000" dirty="0">
                <a:solidFill>
                  <a:schemeClr val="tx1">
                    <a:lumMod val="50000"/>
                    <a:lumOff val="50000"/>
                  </a:schemeClr>
                </a:solidFill>
                <a:latin typeface="微软雅黑" pitchFamily="34" charset="-122"/>
                <a:ea typeface="微软雅黑" pitchFamily="34" charset="-122"/>
              </a:rPr>
              <a:t>IO</a:t>
            </a:r>
            <a:r>
              <a:rPr lang="zh-CN" altLang="zh-CN" sz="2000" dirty="0">
                <a:solidFill>
                  <a:schemeClr val="tx1">
                    <a:lumMod val="50000"/>
                    <a:lumOff val="50000"/>
                  </a:schemeClr>
                </a:solidFill>
                <a:latin typeface="微软雅黑" pitchFamily="34" charset="-122"/>
                <a:ea typeface="微软雅黑" pitchFamily="34" charset="-122"/>
              </a:rPr>
              <a:t>端口、和外设之间的资源分配。</a:t>
            </a:r>
          </a:p>
          <a:p>
            <a:r>
              <a:rPr lang="en-US" altLang="zh-CN" sz="2000" dirty="0">
                <a:solidFill>
                  <a:srgbClr val="FF0000"/>
                </a:solidFill>
                <a:latin typeface="微软雅黑" pitchFamily="34" charset="-122"/>
                <a:ea typeface="微软雅黑" pitchFamily="34" charset="-122"/>
              </a:rPr>
              <a:t>C</a:t>
            </a:r>
            <a:r>
              <a:rPr lang="zh-CN" altLang="zh-CN" sz="2000" dirty="0">
                <a:solidFill>
                  <a:srgbClr val="FF0000"/>
                </a:solidFill>
                <a:latin typeface="微软雅黑" pitchFamily="34" charset="-122"/>
                <a:ea typeface="微软雅黑" pitchFamily="34" charset="-122"/>
              </a:rPr>
              <a:t>．文档的书写</a:t>
            </a:r>
          </a:p>
          <a:p>
            <a:endParaRPr lang="zh-CN" altLang="en-US" sz="1800" dirty="0">
              <a:solidFill>
                <a:schemeClr val="tx1">
                  <a:lumMod val="50000"/>
                  <a:lumOff val="50000"/>
                </a:schemeClr>
              </a:solidFill>
              <a:latin typeface="微软雅黑" pitchFamily="34" charset="-122"/>
              <a:ea typeface="微软雅黑" pitchFamily="34" charset="-122"/>
            </a:endParaRPr>
          </a:p>
        </p:txBody>
      </p:sp>
      <p:sp>
        <p:nvSpPr>
          <p:cNvPr id="17" name="Rectangle 2"/>
          <p:cNvSpPr/>
          <p:nvPr/>
        </p:nvSpPr>
        <p:spPr>
          <a:xfrm>
            <a:off x="1356071" y="2073924"/>
            <a:ext cx="3442990" cy="2332788"/>
          </a:xfrm>
          <a:prstGeom prst="rect">
            <a:avLst/>
          </a:prstGeom>
          <a:blipFill dpi="0" rotWithShape="1">
            <a:blip r:embed="rId4" cstate="print">
              <a:extLst>
                <a:ext uri="{28A0092B-C50C-407E-A947-70E740481C1C}">
                  <a14:useLocalDpi xmlns:a14="http://schemas.microsoft.com/office/drawing/2010/main"/>
                </a:ext>
              </a:extLst>
            </a:blip>
            <a:srcRect/>
            <a:tile tx="-203200" ty="12700" sx="100000" sy="100000" flip="none" algn="tl"/>
          </a:blipFill>
          <a:ln w="57150">
            <a:solidFill>
              <a:srgbClr val="00C3D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8" name="矩形 17"/>
          <p:cNvSpPr/>
          <p:nvPr/>
        </p:nvSpPr>
        <p:spPr>
          <a:xfrm>
            <a:off x="105289" y="117159"/>
            <a:ext cx="2646878" cy="830997"/>
          </a:xfrm>
          <a:prstGeom prst="rect">
            <a:avLst/>
          </a:prstGeom>
        </p:spPr>
        <p:txBody>
          <a:bodyPr wrap="none">
            <a:spAutoFit/>
          </a:bodyPr>
          <a:lstStyle/>
          <a:p>
            <a:r>
              <a:rPr lang="zh-CN" altLang="en-US" sz="4800" b="1" dirty="0">
                <a:solidFill>
                  <a:srgbClr val="00C3D9"/>
                </a:solidFill>
                <a:latin typeface="微软雅黑" pitchFamily="34" charset="-122"/>
                <a:ea typeface="微软雅黑" pitchFamily="34" charset="-122"/>
              </a:rPr>
              <a:t>总体设计</a:t>
            </a:r>
            <a:endParaRPr lang="zh-CN" altLang="en-US" sz="4800" dirty="0"/>
          </a:p>
        </p:txBody>
      </p:sp>
    </p:spTree>
    <p:extLst>
      <p:ext uri="{BB962C8B-B14F-4D97-AF65-F5344CB8AC3E}">
        <p14:creationId xmlns:p14="http://schemas.microsoft.com/office/powerpoint/2010/main" val="83327895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24" name="Copyright Notice"/>
          <p:cNvSpPr>
            <a:spLocks/>
          </p:cNvSpPr>
          <p:nvPr/>
        </p:nvSpPr>
        <p:spPr bwMode="auto">
          <a:xfrm>
            <a:off x="4078119" y="291068"/>
            <a:ext cx="2912341"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4.1</a:t>
            </a:r>
            <a:r>
              <a:rPr lang="zh-CN" altLang="en-US" sz="3600" b="1" cap="small" dirty="0">
                <a:solidFill>
                  <a:srgbClr val="00C3D9"/>
                </a:solidFill>
                <a:latin typeface="微软雅黑" panose="020B0503020204020204" pitchFamily="34" charset="-122"/>
                <a:ea typeface="微软雅黑" panose="020B0503020204020204" pitchFamily="34" charset="-122"/>
              </a:rPr>
              <a:t>设计思路</a:t>
            </a:r>
            <a:endParaRPr lang="en-US" sz="3600" b="1" cap="small" dirty="0">
              <a:solidFill>
                <a:srgbClr val="00C3D9"/>
              </a:solidFill>
              <a:latin typeface="微软雅黑" panose="020B0503020204020204" pitchFamily="34" charset="-122"/>
              <a:ea typeface="微软雅黑" panose="020B0503020204020204" pitchFamily="34" charset="-122"/>
            </a:endParaRPr>
          </a:p>
        </p:txBody>
      </p:sp>
      <p:pic>
        <p:nvPicPr>
          <p:cNvPr id="25" name="图片 24"/>
          <p:cNvPicPr/>
          <p:nvPr/>
        </p:nvPicPr>
        <p:blipFill>
          <a:blip r:embed="rId3"/>
          <a:stretch>
            <a:fillRect/>
          </a:stretch>
        </p:blipFill>
        <p:spPr>
          <a:xfrm>
            <a:off x="2428315" y="1690830"/>
            <a:ext cx="6445390" cy="4437950"/>
          </a:xfrm>
          <a:prstGeom prst="rect">
            <a:avLst/>
          </a:prstGeom>
        </p:spPr>
      </p:pic>
      <p:grpSp>
        <p:nvGrpSpPr>
          <p:cNvPr id="26" name="组合 25"/>
          <p:cNvGrpSpPr/>
          <p:nvPr/>
        </p:nvGrpSpPr>
        <p:grpSpPr>
          <a:xfrm>
            <a:off x="1502007" y="1176513"/>
            <a:ext cx="7322890" cy="76200"/>
            <a:chOff x="2424953" y="1238297"/>
            <a:chExt cx="7322890" cy="76200"/>
          </a:xfrm>
        </p:grpSpPr>
        <p:sp>
          <p:nvSpPr>
            <p:cNvPr id="2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3" name="Copyright Notice"/>
          <p:cNvSpPr>
            <a:spLocks/>
          </p:cNvSpPr>
          <p:nvPr/>
        </p:nvSpPr>
        <p:spPr bwMode="auto">
          <a:xfrm>
            <a:off x="655392" y="1690830"/>
            <a:ext cx="1587038"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流程图</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9323537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24" name="Copyright Notice"/>
          <p:cNvSpPr>
            <a:spLocks/>
          </p:cNvSpPr>
          <p:nvPr/>
        </p:nvSpPr>
        <p:spPr bwMode="auto">
          <a:xfrm>
            <a:off x="4122200" y="338023"/>
            <a:ext cx="3739931"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4.2</a:t>
            </a:r>
            <a:r>
              <a:rPr lang="zh-CN" altLang="en-US" sz="3600" b="1" cap="small" dirty="0">
                <a:solidFill>
                  <a:srgbClr val="00C3D9"/>
                </a:solidFill>
                <a:latin typeface="微软雅黑" panose="020B0503020204020204" pitchFamily="34" charset="-122"/>
                <a:ea typeface="微软雅黑" panose="020B0503020204020204" pitchFamily="34" charset="-122"/>
              </a:rPr>
              <a:t>外部接口需求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502007" y="1176513"/>
            <a:ext cx="7322890" cy="76200"/>
            <a:chOff x="2424953" y="1238297"/>
            <a:chExt cx="7322890" cy="76200"/>
          </a:xfrm>
        </p:grpSpPr>
        <p:sp>
          <p:nvSpPr>
            <p:cNvPr id="2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3" name="Copyright Notice"/>
          <p:cNvSpPr>
            <a:spLocks/>
          </p:cNvSpPr>
          <p:nvPr/>
        </p:nvSpPr>
        <p:spPr bwMode="auto">
          <a:xfrm>
            <a:off x="41899" y="1723547"/>
            <a:ext cx="331879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4.2.1</a:t>
            </a:r>
            <a:r>
              <a:rPr lang="zh-CN" altLang="en-US" sz="3600" b="1" cap="small" dirty="0">
                <a:solidFill>
                  <a:srgbClr val="00C3D9"/>
                </a:solidFill>
                <a:latin typeface="微软雅黑" panose="020B0503020204020204" pitchFamily="34" charset="-122"/>
                <a:ea typeface="微软雅黑" panose="020B0503020204020204" pitchFamily="34" charset="-122"/>
              </a:rPr>
              <a:t>用户接口</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255132271"/>
              </p:ext>
            </p:extLst>
          </p:nvPr>
        </p:nvGraphicFramePr>
        <p:xfrm>
          <a:off x="1502007" y="2810676"/>
          <a:ext cx="9785724" cy="1828800"/>
        </p:xfrm>
        <a:graphic>
          <a:graphicData uri="http://schemas.openxmlformats.org/drawingml/2006/table">
            <a:tbl>
              <a:tblPr firstRow="1" firstCol="1" bandRow="1"/>
              <a:tblGrid>
                <a:gridCol w="3315336">
                  <a:extLst>
                    <a:ext uri="{9D8B030D-6E8A-4147-A177-3AD203B41FA5}">
                      <a16:colId xmlns:a16="http://schemas.microsoft.com/office/drawing/2014/main" xmlns="" val="20000"/>
                    </a:ext>
                  </a:extLst>
                </a:gridCol>
                <a:gridCol w="2881592">
                  <a:extLst>
                    <a:ext uri="{9D8B030D-6E8A-4147-A177-3AD203B41FA5}">
                      <a16:colId xmlns:a16="http://schemas.microsoft.com/office/drawing/2014/main" xmlns="" val="20001"/>
                    </a:ext>
                  </a:extLst>
                </a:gridCol>
                <a:gridCol w="3588796">
                  <a:extLst>
                    <a:ext uri="{9D8B030D-6E8A-4147-A177-3AD203B41FA5}">
                      <a16:colId xmlns:a16="http://schemas.microsoft.com/office/drawing/2014/main" xmlns="" val="20002"/>
                    </a:ext>
                  </a:extLst>
                </a:gridCol>
              </a:tblGrid>
              <a:tr h="0">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命令</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语法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信息回复</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0">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开始游戏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进入游戏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indent="127000" algn="just">
                        <a:spcAft>
                          <a:spcPts val="0"/>
                        </a:spcAft>
                      </a:pP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查询排行榜</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出现排行榜内容</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返回</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返回上级菜单或主界面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0" indent="127000" algn="just" defTabSz="1219170" rtl="0" eaLnBrk="1" latinLnBrk="0" hangingPunct="1">
                        <a:spcAft>
                          <a:spcPts val="0"/>
                        </a:spcAft>
                      </a:pPr>
                      <a:r>
                        <a:rPr lang="zh-CN" sz="2400" kern="100" dirty="0">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游戏内各类操作命令</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游戏内功能选择</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17161379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33" name="Copyright Notice"/>
          <p:cNvSpPr>
            <a:spLocks/>
          </p:cNvSpPr>
          <p:nvPr/>
        </p:nvSpPr>
        <p:spPr bwMode="auto">
          <a:xfrm>
            <a:off x="114614" y="209269"/>
            <a:ext cx="3337887"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4.2.2 </a:t>
            </a:r>
            <a:r>
              <a:rPr lang="zh-CN" altLang="en-US" sz="3200" b="1" cap="small" dirty="0">
                <a:solidFill>
                  <a:srgbClr val="00C3D9"/>
                </a:solidFill>
                <a:latin typeface="微软雅黑" panose="020B0503020204020204" pitchFamily="34" charset="-122"/>
                <a:ea typeface="微软雅黑" panose="020B0503020204020204" pitchFamily="34" charset="-122"/>
              </a:rPr>
              <a:t>硬件接口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5" name="Copyright Notice"/>
          <p:cNvSpPr>
            <a:spLocks/>
          </p:cNvSpPr>
          <p:nvPr/>
        </p:nvSpPr>
        <p:spPr bwMode="auto">
          <a:xfrm>
            <a:off x="114610" y="1337549"/>
            <a:ext cx="3166975"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4.2.3 </a:t>
            </a:r>
            <a:r>
              <a:rPr lang="zh-CN" altLang="en-US" sz="3200" b="1" cap="small" dirty="0">
                <a:solidFill>
                  <a:srgbClr val="00C3D9"/>
                </a:solidFill>
                <a:latin typeface="微软雅黑" panose="020B0503020204020204" pitchFamily="34" charset="-122"/>
                <a:ea typeface="微软雅黑" panose="020B0503020204020204" pitchFamily="34" charset="-122"/>
              </a:rPr>
              <a:t>软件接口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6" name="Copyright Notice"/>
          <p:cNvSpPr>
            <a:spLocks/>
          </p:cNvSpPr>
          <p:nvPr/>
        </p:nvSpPr>
        <p:spPr bwMode="auto">
          <a:xfrm>
            <a:off x="114610" y="2544749"/>
            <a:ext cx="3047334"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4.2.4 </a:t>
            </a:r>
            <a:r>
              <a:rPr lang="zh-CN" altLang="en-US" sz="3200" b="1" cap="small" dirty="0">
                <a:solidFill>
                  <a:srgbClr val="00C3D9"/>
                </a:solidFill>
                <a:latin typeface="微软雅黑" panose="020B0503020204020204" pitchFamily="34" charset="-122"/>
                <a:ea typeface="微软雅黑" panose="020B0503020204020204" pitchFamily="34" charset="-122"/>
              </a:rPr>
              <a:t>外部接口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7" name="Copyright Notice"/>
          <p:cNvSpPr>
            <a:spLocks/>
          </p:cNvSpPr>
          <p:nvPr/>
        </p:nvSpPr>
        <p:spPr bwMode="auto">
          <a:xfrm>
            <a:off x="114610" y="3775812"/>
            <a:ext cx="3047334"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4.2.4 </a:t>
            </a:r>
            <a:r>
              <a:rPr lang="zh-CN" altLang="en-US" sz="3200" b="1" cap="small" dirty="0">
                <a:solidFill>
                  <a:srgbClr val="00C3D9"/>
                </a:solidFill>
                <a:latin typeface="微软雅黑" panose="020B0503020204020204" pitchFamily="34" charset="-122"/>
                <a:ea typeface="微软雅黑" panose="020B0503020204020204" pitchFamily="34" charset="-122"/>
              </a:rPr>
              <a:t>内部接口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2" name="矩形 1"/>
          <p:cNvSpPr/>
          <p:nvPr/>
        </p:nvSpPr>
        <p:spPr>
          <a:xfrm>
            <a:off x="543692" y="836031"/>
            <a:ext cx="441146" cy="400110"/>
          </a:xfrm>
          <a:prstGeom prst="rect">
            <a:avLst/>
          </a:prstGeom>
        </p:spPr>
        <p:txBody>
          <a:bodyPr wrap="none">
            <a:spAutoFit/>
          </a:bodyPr>
          <a:lstStyle/>
          <a:p>
            <a:r>
              <a:rPr lang="zh-CN" altLang="en-US" sz="2000" dirty="0">
                <a:solidFill>
                  <a:schemeClr val="tx1">
                    <a:lumMod val="50000"/>
                    <a:lumOff val="50000"/>
                  </a:schemeClr>
                </a:solidFill>
                <a:latin typeface="微软雅黑" pitchFamily="34" charset="-122"/>
                <a:ea typeface="微软雅黑" pitchFamily="34" charset="-122"/>
              </a:rPr>
              <a:t>无</a:t>
            </a:r>
            <a:endParaRPr lang="zh-CN" altLang="en-US" sz="2000" dirty="0"/>
          </a:p>
        </p:txBody>
      </p:sp>
      <p:sp>
        <p:nvSpPr>
          <p:cNvPr id="20" name="矩形 19"/>
          <p:cNvSpPr/>
          <p:nvPr/>
        </p:nvSpPr>
        <p:spPr>
          <a:xfrm>
            <a:off x="251304" y="2017251"/>
            <a:ext cx="1467068" cy="400110"/>
          </a:xfrm>
          <a:prstGeom prst="rect">
            <a:avLst/>
          </a:prstGeom>
        </p:spPr>
        <p:txBody>
          <a:bodyPr wrap="none">
            <a:spAutoFit/>
          </a:bodyPr>
          <a:lstStyle/>
          <a:p>
            <a:r>
              <a:rPr lang="zh-CN" altLang="en-US" sz="2000" dirty="0">
                <a:solidFill>
                  <a:schemeClr val="tx1">
                    <a:lumMod val="50000"/>
                    <a:lumOff val="50000"/>
                  </a:schemeClr>
                </a:solidFill>
                <a:latin typeface="微软雅黑" pitchFamily="34" charset="-122"/>
                <a:ea typeface="微软雅黑" pitchFamily="34" charset="-122"/>
              </a:rPr>
              <a:t>微信小程序</a:t>
            </a:r>
            <a:endParaRPr lang="zh-CN" altLang="en-US" sz="2000" dirty="0"/>
          </a:p>
        </p:txBody>
      </p:sp>
      <p:sp>
        <p:nvSpPr>
          <p:cNvPr id="21" name="矩形 20"/>
          <p:cNvSpPr/>
          <p:nvPr/>
        </p:nvSpPr>
        <p:spPr>
          <a:xfrm>
            <a:off x="543692" y="3230012"/>
            <a:ext cx="441146" cy="400110"/>
          </a:xfrm>
          <a:prstGeom prst="rect">
            <a:avLst/>
          </a:prstGeom>
        </p:spPr>
        <p:txBody>
          <a:bodyPr wrap="none">
            <a:spAutoFit/>
          </a:bodyPr>
          <a:lstStyle/>
          <a:p>
            <a:r>
              <a:rPr lang="zh-CN" altLang="en-US" sz="2000" dirty="0">
                <a:solidFill>
                  <a:schemeClr val="tx1">
                    <a:lumMod val="50000"/>
                    <a:lumOff val="50000"/>
                  </a:schemeClr>
                </a:solidFill>
                <a:latin typeface="微软雅黑" pitchFamily="34" charset="-122"/>
                <a:ea typeface="微软雅黑" pitchFamily="34" charset="-122"/>
              </a:rPr>
              <a:t>无</a:t>
            </a:r>
            <a:endParaRPr lang="zh-CN" altLang="en-US" sz="2000" dirty="0"/>
          </a:p>
        </p:txBody>
      </p:sp>
      <p:sp>
        <p:nvSpPr>
          <p:cNvPr id="5" name="矩形 4"/>
          <p:cNvSpPr/>
          <p:nvPr/>
        </p:nvSpPr>
        <p:spPr>
          <a:xfrm>
            <a:off x="0" y="4729648"/>
            <a:ext cx="6092825" cy="707886"/>
          </a:xfrm>
          <a:prstGeom prst="rect">
            <a:avLst/>
          </a:prstGeom>
        </p:spPr>
        <p:txBody>
          <a:bodyPr>
            <a:spAutoFit/>
          </a:bodyPr>
          <a:lstStyle/>
          <a:p>
            <a:pPr indent="304800">
              <a:spcAft>
                <a:spcPts val="0"/>
              </a:spcAft>
            </a:pPr>
            <a:r>
              <a:rPr lang="zh-CN" altLang="zh-CN" sz="2000" dirty="0">
                <a:solidFill>
                  <a:schemeClr val="tx1">
                    <a:lumMod val="50000"/>
                    <a:lumOff val="50000"/>
                  </a:schemeClr>
                </a:solidFill>
                <a:latin typeface="微软雅黑" pitchFamily="34" charset="-122"/>
                <a:ea typeface="微软雅黑" pitchFamily="34" charset="-122"/>
              </a:rPr>
              <a:t>系统内部与数据库接口为</a:t>
            </a:r>
            <a:r>
              <a:rPr lang="en-US" altLang="zh-CN" sz="2000" dirty="0" err="1">
                <a:solidFill>
                  <a:schemeClr val="tx1">
                    <a:lumMod val="50000"/>
                    <a:lumOff val="50000"/>
                  </a:schemeClr>
                </a:solidFill>
                <a:latin typeface="微软雅黑" pitchFamily="34" charset="-122"/>
                <a:ea typeface="微软雅黑" pitchFamily="34" charset="-122"/>
              </a:rPr>
              <a:t>localStorage</a:t>
            </a:r>
            <a:endParaRPr lang="en-US" altLang="zh-CN" sz="2000" dirty="0">
              <a:solidFill>
                <a:schemeClr val="tx1">
                  <a:lumMod val="50000"/>
                  <a:lumOff val="50000"/>
                </a:schemeClr>
              </a:solidFill>
              <a:latin typeface="微软雅黑" pitchFamily="34" charset="-122"/>
              <a:ea typeface="微软雅黑" pitchFamily="34" charset="-122"/>
            </a:endParaRPr>
          </a:p>
          <a:p>
            <a:pPr indent="304800">
              <a:spcAft>
                <a:spcPts val="0"/>
              </a:spcAft>
            </a:pPr>
            <a:r>
              <a:rPr lang="zh-CN" altLang="zh-CN" sz="2000" dirty="0">
                <a:solidFill>
                  <a:schemeClr val="tx1">
                    <a:lumMod val="50000"/>
                    <a:lumOff val="50000"/>
                  </a:schemeClr>
                </a:solidFill>
                <a:latin typeface="微软雅黑" pitchFamily="34" charset="-122"/>
                <a:ea typeface="微软雅黑" pitchFamily="34" charset="-122"/>
              </a:rPr>
              <a:t>客户端通过配置数据源与服务器建立连接</a:t>
            </a:r>
          </a:p>
        </p:txBody>
      </p:sp>
    </p:spTree>
    <p:extLst>
      <p:ext uri="{BB962C8B-B14F-4D97-AF65-F5344CB8AC3E}">
        <p14:creationId xmlns:p14="http://schemas.microsoft.com/office/powerpoint/2010/main" val="30691557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A</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项目计划</a:t>
            </a:r>
          </a:p>
        </p:txBody>
      </p:sp>
    </p:spTree>
    <p:extLst>
      <p:ext uri="{BB962C8B-B14F-4D97-AF65-F5344CB8AC3E}">
        <p14:creationId xmlns:p14="http://schemas.microsoft.com/office/powerpoint/2010/main" val="998219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1374268" y="1910370"/>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dirty="0">
                <a:solidFill>
                  <a:schemeClr val="bg2"/>
                </a:solidFill>
              </a:rPr>
              <a:t>MOBILE</a:t>
            </a:r>
            <a:endParaRPr lang="en-GB" b="1" dirty="0">
              <a:solidFill>
                <a:schemeClr val="bg2"/>
              </a:solidFill>
            </a:endParaRPr>
          </a:p>
        </p:txBody>
      </p:sp>
      <p:sp>
        <p:nvSpPr>
          <p:cNvPr id="24" name="Copyright Notice"/>
          <p:cNvSpPr>
            <a:spLocks/>
          </p:cNvSpPr>
          <p:nvPr/>
        </p:nvSpPr>
        <p:spPr bwMode="auto">
          <a:xfrm>
            <a:off x="4139947" y="166892"/>
            <a:ext cx="288469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4.3</a:t>
            </a:r>
            <a:r>
              <a:rPr lang="zh-CN" altLang="en-US" sz="3600" b="1" cap="small" dirty="0">
                <a:solidFill>
                  <a:srgbClr val="00C3D9"/>
                </a:solidFill>
                <a:latin typeface="微软雅黑" panose="020B0503020204020204" pitchFamily="34" charset="-122"/>
                <a:ea typeface="微软雅黑" panose="020B0503020204020204" pitchFamily="34" charset="-122"/>
              </a:rPr>
              <a:t>模块设计</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313011" y="855972"/>
            <a:ext cx="7322890" cy="76200"/>
            <a:chOff x="2424953" y="1238297"/>
            <a:chExt cx="7322890" cy="76200"/>
          </a:xfrm>
        </p:grpSpPr>
        <p:sp>
          <p:nvSpPr>
            <p:cNvPr id="2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6" name="Copyright Notice"/>
          <p:cNvSpPr>
            <a:spLocks/>
          </p:cNvSpPr>
          <p:nvPr/>
        </p:nvSpPr>
        <p:spPr bwMode="auto">
          <a:xfrm>
            <a:off x="99467" y="1030385"/>
            <a:ext cx="3249605"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4.3.1</a:t>
            </a:r>
            <a:r>
              <a:rPr lang="zh-CN" altLang="en-US" sz="3200" b="1" cap="small" dirty="0">
                <a:solidFill>
                  <a:srgbClr val="00C3D9"/>
                </a:solidFill>
                <a:latin typeface="微软雅黑" panose="020B0503020204020204" pitchFamily="34" charset="-122"/>
                <a:ea typeface="微软雅黑" panose="020B0503020204020204" pitchFamily="34" charset="-122"/>
              </a:rPr>
              <a:t>各模块概述</a:t>
            </a:r>
            <a:endParaRPr lang="en-US" sz="3200" b="1" cap="small" dirty="0">
              <a:solidFill>
                <a:srgbClr val="00C3D9"/>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3"/>
          <a:stretch>
            <a:fillRect/>
          </a:stretch>
        </p:blipFill>
        <p:spPr>
          <a:xfrm>
            <a:off x="3285718" y="1181953"/>
            <a:ext cx="6740248" cy="5607966"/>
          </a:xfrm>
          <a:prstGeom prst="rect">
            <a:avLst/>
          </a:prstGeom>
        </p:spPr>
      </p:pic>
    </p:spTree>
    <p:extLst>
      <p:ext uri="{BB962C8B-B14F-4D97-AF65-F5344CB8AC3E}">
        <p14:creationId xmlns:p14="http://schemas.microsoft.com/office/powerpoint/2010/main" val="30597839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1374268" y="1910370"/>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dirty="0">
                <a:solidFill>
                  <a:schemeClr val="bg2"/>
                </a:solidFill>
              </a:rPr>
              <a:t>MOBILE</a:t>
            </a:r>
            <a:endParaRPr lang="en-GB" b="1" dirty="0">
              <a:solidFill>
                <a:schemeClr val="bg2"/>
              </a:solidFill>
            </a:endParaRPr>
          </a:p>
        </p:txBody>
      </p:sp>
      <p:sp>
        <p:nvSpPr>
          <p:cNvPr id="16" name="Copyright Notice"/>
          <p:cNvSpPr>
            <a:spLocks/>
          </p:cNvSpPr>
          <p:nvPr/>
        </p:nvSpPr>
        <p:spPr bwMode="auto">
          <a:xfrm>
            <a:off x="65283" y="201443"/>
            <a:ext cx="486563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4.3.2 </a:t>
            </a:r>
            <a:r>
              <a:rPr lang="zh-CN" altLang="en-US" sz="3600" b="1" cap="small" dirty="0">
                <a:solidFill>
                  <a:srgbClr val="00C3D9"/>
                </a:solidFill>
                <a:latin typeface="微软雅黑" panose="020B0503020204020204" pitchFamily="34" charset="-122"/>
                <a:ea typeface="微软雅黑" panose="020B0503020204020204" pitchFamily="34" charset="-122"/>
              </a:rPr>
              <a:t>运行模块的组成</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2" name="矩形 1"/>
          <p:cNvSpPr/>
          <p:nvPr/>
        </p:nvSpPr>
        <p:spPr>
          <a:xfrm>
            <a:off x="791976" y="1422026"/>
            <a:ext cx="10188192" cy="3539430"/>
          </a:xfrm>
          <a:prstGeom prst="rect">
            <a:avLst/>
          </a:prstGeom>
        </p:spPr>
        <p:txBody>
          <a:bodyPr wrap="square">
            <a:spAutoFit/>
          </a:bodyPr>
          <a:lstStyle/>
          <a:p>
            <a:pPr lvl="0" indent="304800">
              <a:buFont typeface="+mj-lt"/>
              <a:buAutoNum type="arabicPeriod"/>
            </a:pPr>
            <a:r>
              <a:rPr lang="zh-CN" altLang="zh-CN" sz="2800" b="1" dirty="0">
                <a:solidFill>
                  <a:schemeClr val="tx1">
                    <a:lumMod val="50000"/>
                    <a:lumOff val="50000"/>
                  </a:schemeClr>
                </a:solidFill>
                <a:latin typeface="微软雅黑" pitchFamily="34" charset="-122"/>
                <a:ea typeface="微软雅黑" pitchFamily="34" charset="-122"/>
              </a:rPr>
              <a:t>系统分成几个相对独立的模块，但这些模块都进行集中式管理</a:t>
            </a:r>
            <a:r>
              <a:rPr lang="zh-CN" altLang="en-US" sz="2800" b="1" dirty="0">
                <a:solidFill>
                  <a:schemeClr val="tx1">
                    <a:lumMod val="50000"/>
                    <a:lumOff val="50000"/>
                  </a:schemeClr>
                </a:solidFill>
                <a:latin typeface="微软雅黑" pitchFamily="34" charset="-122"/>
                <a:ea typeface="微软雅黑" pitchFamily="34" charset="-122"/>
              </a:rPr>
              <a:t>。</a:t>
            </a:r>
            <a:endParaRPr lang="en-US"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endParaRPr lang="en-US"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r>
              <a:rPr lang="zh-CN" altLang="zh-CN" sz="2800" b="1" dirty="0">
                <a:solidFill>
                  <a:schemeClr val="tx1">
                    <a:lumMod val="50000"/>
                    <a:lumOff val="50000"/>
                  </a:schemeClr>
                </a:solidFill>
                <a:latin typeface="微软雅黑" pitchFamily="34" charset="-122"/>
                <a:ea typeface="微软雅黑" pitchFamily="34" charset="-122"/>
              </a:rPr>
              <a:t>分层的模块划程序设计思想，整个系统采用模块化结构设计，作为应用程序有较强的课操作性和扩展性。</a:t>
            </a:r>
            <a:endParaRPr lang="en-US"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endParaRPr lang="zh-CN"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r>
              <a:rPr lang="zh-CN" altLang="zh-CN" sz="2800" b="1" dirty="0">
                <a:solidFill>
                  <a:schemeClr val="tx1">
                    <a:lumMod val="50000"/>
                    <a:lumOff val="50000"/>
                  </a:schemeClr>
                </a:solidFill>
                <a:latin typeface="微软雅黑" pitchFamily="34" charset="-122"/>
                <a:ea typeface="微软雅黑" pitchFamily="34" charset="-122"/>
              </a:rPr>
              <a:t>合理的数据流设计，在应用系统设计中，相对独立的模块间以数据流相互连接，使各模块间的耦合性较低，方便系统运行，提高系统的安全性。</a:t>
            </a:r>
          </a:p>
        </p:txBody>
      </p:sp>
    </p:spTree>
    <p:extLst>
      <p:ext uri="{BB962C8B-B14F-4D97-AF65-F5344CB8AC3E}">
        <p14:creationId xmlns:p14="http://schemas.microsoft.com/office/powerpoint/2010/main" val="428866743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4027809" y="65848"/>
            <a:ext cx="2733441" cy="646331"/>
          </a:xfrm>
          <a:prstGeom prst="rect">
            <a:avLst/>
          </a:prstGeom>
        </p:spPr>
        <p:txBody>
          <a:bodyPr wrap="none">
            <a:spAutoFit/>
          </a:bodyPr>
          <a:lstStyle/>
          <a:p>
            <a:r>
              <a:rPr lang="en-US" altLang="zh-CN" sz="3600" b="1" dirty="0">
                <a:solidFill>
                  <a:srgbClr val="00C3D9"/>
                </a:solidFill>
                <a:latin typeface="微软雅黑" pitchFamily="34" charset="-122"/>
                <a:ea typeface="微软雅黑" pitchFamily="34" charset="-122"/>
              </a:rPr>
              <a:t>4.4</a:t>
            </a:r>
            <a:r>
              <a:rPr lang="zh-CN" altLang="en-US" sz="3600" b="1" dirty="0">
                <a:solidFill>
                  <a:srgbClr val="00C3D9"/>
                </a:solidFill>
                <a:latin typeface="微软雅黑" pitchFamily="34" charset="-122"/>
                <a:ea typeface="微软雅黑" pitchFamily="34" charset="-122"/>
              </a:rPr>
              <a:t>详细设计</a:t>
            </a:r>
            <a:endParaRPr lang="zh-CN" altLang="en-US" sz="3600" dirty="0"/>
          </a:p>
        </p:txBody>
      </p:sp>
      <p:sp>
        <p:nvSpPr>
          <p:cNvPr id="13" name="文本框 12"/>
          <p:cNvSpPr txBox="1"/>
          <p:nvPr/>
        </p:nvSpPr>
        <p:spPr>
          <a:xfrm>
            <a:off x="649477" y="1170775"/>
            <a:ext cx="4281446"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4.4.1</a:t>
            </a:r>
            <a:r>
              <a:rPr lang="zh-CN" altLang="en-US" sz="2800" b="1" dirty="0">
                <a:solidFill>
                  <a:srgbClr val="00C3D9"/>
                </a:solidFill>
                <a:latin typeface="微软雅黑" pitchFamily="34" charset="-122"/>
                <a:ea typeface="微软雅黑" pitchFamily="34" charset="-122"/>
              </a:rPr>
              <a:t>各模块</a:t>
            </a:r>
            <a:r>
              <a:rPr lang="en-US" altLang="zh-CN" sz="2800" b="1" dirty="0">
                <a:solidFill>
                  <a:srgbClr val="00C3D9"/>
                </a:solidFill>
                <a:latin typeface="微软雅黑" pitchFamily="34" charset="-122"/>
                <a:ea typeface="微软雅黑" pitchFamily="34" charset="-122"/>
              </a:rPr>
              <a:t>Jackson</a:t>
            </a:r>
            <a:r>
              <a:rPr lang="zh-CN" altLang="en-US" sz="2800" b="1" dirty="0">
                <a:solidFill>
                  <a:srgbClr val="00C3D9"/>
                </a:solidFill>
                <a:latin typeface="微软雅黑" pitchFamily="34" charset="-122"/>
                <a:ea typeface="微软雅黑" pitchFamily="34" charset="-122"/>
              </a:rPr>
              <a:t>图</a:t>
            </a:r>
          </a:p>
        </p:txBody>
      </p:sp>
      <p:pic>
        <p:nvPicPr>
          <p:cNvPr id="19" name="图片 18"/>
          <p:cNvPicPr/>
          <p:nvPr/>
        </p:nvPicPr>
        <p:blipFill>
          <a:blip r:embed="rId3"/>
          <a:stretch>
            <a:fillRect/>
          </a:stretch>
        </p:blipFill>
        <p:spPr>
          <a:xfrm>
            <a:off x="2201225" y="2070941"/>
            <a:ext cx="7067720" cy="4077933"/>
          </a:xfrm>
          <a:prstGeom prst="rect">
            <a:avLst/>
          </a:prstGeom>
        </p:spPr>
      </p:pic>
      <p:grpSp>
        <p:nvGrpSpPr>
          <p:cNvPr id="6" name="组合 5"/>
          <p:cNvGrpSpPr/>
          <p:nvPr/>
        </p:nvGrpSpPr>
        <p:grpSpPr>
          <a:xfrm>
            <a:off x="1710739" y="827177"/>
            <a:ext cx="7322890" cy="76200"/>
            <a:chOff x="2424953" y="1238297"/>
            <a:chExt cx="7322890" cy="76200"/>
          </a:xfrm>
        </p:grpSpPr>
        <p:sp>
          <p:nvSpPr>
            <p:cNvPr id="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Tree>
    <p:extLst>
      <p:ext uri="{BB962C8B-B14F-4D97-AF65-F5344CB8AC3E}">
        <p14:creationId xmlns:p14="http://schemas.microsoft.com/office/powerpoint/2010/main" val="40057941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427287" y="358924"/>
            <a:ext cx="4025072"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4.4.1</a:t>
            </a:r>
            <a:r>
              <a:rPr lang="zh-CN" altLang="en-US" sz="2800" b="1" dirty="0">
                <a:solidFill>
                  <a:srgbClr val="00C3D9"/>
                </a:solidFill>
                <a:latin typeface="微软雅黑" pitchFamily="34" charset="-122"/>
                <a:ea typeface="微软雅黑" pitchFamily="34" charset="-122"/>
              </a:rPr>
              <a:t>各模块</a:t>
            </a:r>
            <a:r>
              <a:rPr lang="en-US" altLang="zh-CN" sz="2800" b="1" dirty="0">
                <a:solidFill>
                  <a:srgbClr val="00C3D9"/>
                </a:solidFill>
                <a:latin typeface="微软雅黑" pitchFamily="34" charset="-122"/>
                <a:ea typeface="微软雅黑" pitchFamily="34" charset="-122"/>
              </a:rPr>
              <a:t>Jackson</a:t>
            </a:r>
            <a:r>
              <a:rPr lang="zh-CN" altLang="en-US" sz="2800" b="1" dirty="0">
                <a:solidFill>
                  <a:srgbClr val="00C3D9"/>
                </a:solidFill>
                <a:latin typeface="微软雅黑" pitchFamily="34" charset="-122"/>
                <a:ea typeface="微软雅黑" pitchFamily="34" charset="-122"/>
              </a:rPr>
              <a:t>图</a:t>
            </a:r>
          </a:p>
        </p:txBody>
      </p:sp>
      <p:pic>
        <p:nvPicPr>
          <p:cNvPr id="6" name="图片 5"/>
          <p:cNvPicPr/>
          <p:nvPr/>
        </p:nvPicPr>
        <p:blipFill>
          <a:blip r:embed="rId3"/>
          <a:stretch>
            <a:fillRect/>
          </a:stretch>
        </p:blipFill>
        <p:spPr>
          <a:xfrm>
            <a:off x="179458" y="1517877"/>
            <a:ext cx="5765285" cy="3306050"/>
          </a:xfrm>
          <a:prstGeom prst="rect">
            <a:avLst/>
          </a:prstGeom>
        </p:spPr>
      </p:pic>
      <p:pic>
        <p:nvPicPr>
          <p:cNvPr id="7" name="图片 6"/>
          <p:cNvPicPr/>
          <p:nvPr/>
        </p:nvPicPr>
        <p:blipFill>
          <a:blip r:embed="rId4"/>
          <a:stretch>
            <a:fillRect/>
          </a:stretch>
        </p:blipFill>
        <p:spPr>
          <a:xfrm>
            <a:off x="5944743" y="1517876"/>
            <a:ext cx="5765285" cy="3306050"/>
          </a:xfrm>
          <a:prstGeom prst="rect">
            <a:avLst/>
          </a:prstGeom>
        </p:spPr>
      </p:pic>
    </p:spTree>
    <p:extLst>
      <p:ext uri="{BB962C8B-B14F-4D97-AF65-F5344CB8AC3E}">
        <p14:creationId xmlns:p14="http://schemas.microsoft.com/office/powerpoint/2010/main" val="4329299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179459" y="264920"/>
            <a:ext cx="4195988"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4.4.1</a:t>
            </a:r>
            <a:r>
              <a:rPr lang="zh-CN" altLang="en-US" sz="2800" b="1" dirty="0">
                <a:solidFill>
                  <a:srgbClr val="00C3D9"/>
                </a:solidFill>
                <a:latin typeface="微软雅黑" pitchFamily="34" charset="-122"/>
                <a:ea typeface="微软雅黑" pitchFamily="34" charset="-122"/>
              </a:rPr>
              <a:t>各模块</a:t>
            </a:r>
            <a:r>
              <a:rPr lang="en-US" altLang="zh-CN" sz="2800" b="1" dirty="0">
                <a:solidFill>
                  <a:srgbClr val="00C3D9"/>
                </a:solidFill>
                <a:latin typeface="微软雅黑" pitchFamily="34" charset="-122"/>
                <a:ea typeface="微软雅黑" pitchFamily="34" charset="-122"/>
              </a:rPr>
              <a:t>Jackson</a:t>
            </a:r>
            <a:r>
              <a:rPr lang="zh-CN" altLang="en-US" sz="2800" b="1" dirty="0">
                <a:solidFill>
                  <a:srgbClr val="00C3D9"/>
                </a:solidFill>
                <a:latin typeface="微软雅黑" pitchFamily="34" charset="-122"/>
                <a:ea typeface="微软雅黑" pitchFamily="34" charset="-122"/>
              </a:rPr>
              <a:t>图</a:t>
            </a:r>
          </a:p>
        </p:txBody>
      </p:sp>
      <p:pic>
        <p:nvPicPr>
          <p:cNvPr id="5" name="图片 4"/>
          <p:cNvPicPr/>
          <p:nvPr/>
        </p:nvPicPr>
        <p:blipFill>
          <a:blip r:embed="rId3"/>
          <a:stretch>
            <a:fillRect/>
          </a:stretch>
        </p:blipFill>
        <p:spPr>
          <a:xfrm>
            <a:off x="179458" y="1660849"/>
            <a:ext cx="5841899" cy="3292131"/>
          </a:xfrm>
          <a:prstGeom prst="rect">
            <a:avLst/>
          </a:prstGeom>
        </p:spPr>
      </p:pic>
      <p:pic>
        <p:nvPicPr>
          <p:cNvPr id="8" name="图片 7"/>
          <p:cNvPicPr/>
          <p:nvPr/>
        </p:nvPicPr>
        <p:blipFill>
          <a:blip r:embed="rId4"/>
          <a:stretch>
            <a:fillRect/>
          </a:stretch>
        </p:blipFill>
        <p:spPr>
          <a:xfrm>
            <a:off x="6278163" y="1660850"/>
            <a:ext cx="5450358" cy="3292132"/>
          </a:xfrm>
          <a:prstGeom prst="rect">
            <a:avLst/>
          </a:prstGeom>
        </p:spPr>
      </p:pic>
    </p:spTree>
    <p:extLst>
      <p:ext uri="{BB962C8B-B14F-4D97-AF65-F5344CB8AC3E}">
        <p14:creationId xmlns:p14="http://schemas.microsoft.com/office/powerpoint/2010/main" val="158891943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367468" y="222191"/>
            <a:ext cx="3050850" cy="646331"/>
          </a:xfrm>
          <a:prstGeom prst="rect">
            <a:avLst/>
          </a:prstGeom>
          <a:noFill/>
        </p:spPr>
        <p:txBody>
          <a:bodyPr wrap="square" rtlCol="0">
            <a:spAutoFit/>
          </a:bodyPr>
          <a:lstStyle/>
          <a:p>
            <a:r>
              <a:rPr lang="en-US" altLang="zh-CN" sz="3600" b="1" dirty="0">
                <a:solidFill>
                  <a:srgbClr val="00C3D9"/>
                </a:solidFill>
                <a:latin typeface="微软雅黑" pitchFamily="34" charset="-122"/>
                <a:ea typeface="微软雅黑" pitchFamily="34" charset="-122"/>
              </a:rPr>
              <a:t>4.4.2HIPO</a:t>
            </a:r>
            <a:r>
              <a:rPr lang="zh-CN" altLang="en-US" sz="3600" b="1" dirty="0">
                <a:solidFill>
                  <a:srgbClr val="00C3D9"/>
                </a:solidFill>
                <a:latin typeface="微软雅黑" pitchFamily="34" charset="-122"/>
                <a:ea typeface="微软雅黑" pitchFamily="34" charset="-122"/>
              </a:rPr>
              <a:t>图</a:t>
            </a:r>
          </a:p>
        </p:txBody>
      </p:sp>
      <p:pic>
        <p:nvPicPr>
          <p:cNvPr id="6" name="图片 5"/>
          <p:cNvPicPr/>
          <p:nvPr/>
        </p:nvPicPr>
        <p:blipFill>
          <a:blip r:embed="rId3"/>
          <a:stretch>
            <a:fillRect/>
          </a:stretch>
        </p:blipFill>
        <p:spPr>
          <a:xfrm>
            <a:off x="275521" y="1566880"/>
            <a:ext cx="4492422" cy="2744866"/>
          </a:xfrm>
          <a:prstGeom prst="rect">
            <a:avLst/>
          </a:prstGeom>
        </p:spPr>
      </p:pic>
      <p:pic>
        <p:nvPicPr>
          <p:cNvPr id="7" name="图片 6"/>
          <p:cNvPicPr/>
          <p:nvPr/>
        </p:nvPicPr>
        <p:blipFill>
          <a:blip r:embed="rId4"/>
          <a:stretch>
            <a:fillRect/>
          </a:stretch>
        </p:blipFill>
        <p:spPr>
          <a:xfrm>
            <a:off x="5374749" y="190139"/>
            <a:ext cx="6185879" cy="6479310"/>
          </a:xfrm>
          <a:prstGeom prst="rect">
            <a:avLst/>
          </a:prstGeom>
        </p:spPr>
      </p:pic>
    </p:spTree>
    <p:extLst>
      <p:ext uri="{BB962C8B-B14F-4D97-AF65-F5344CB8AC3E}">
        <p14:creationId xmlns:p14="http://schemas.microsoft.com/office/powerpoint/2010/main" val="37651228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441502" y="141917"/>
            <a:ext cx="5996620" cy="646331"/>
          </a:xfrm>
          <a:prstGeom prst="rect">
            <a:avLst/>
          </a:prstGeom>
          <a:noFill/>
        </p:spPr>
        <p:txBody>
          <a:bodyPr wrap="square" rtlCol="0">
            <a:spAutoFit/>
          </a:bodyPr>
          <a:lstStyle/>
          <a:p>
            <a:r>
              <a:rPr lang="en-US" altLang="zh-CN" sz="3600" b="1" dirty="0">
                <a:solidFill>
                  <a:srgbClr val="00C3D9"/>
                </a:solidFill>
                <a:latin typeface="微软雅黑" pitchFamily="34" charset="-122"/>
                <a:ea typeface="微软雅黑" pitchFamily="34" charset="-122"/>
              </a:rPr>
              <a:t>4.6 PDL</a:t>
            </a:r>
            <a:r>
              <a:rPr lang="zh-CN" altLang="en-US" sz="3600" b="1" dirty="0">
                <a:solidFill>
                  <a:srgbClr val="00C3D9"/>
                </a:solidFill>
                <a:latin typeface="微软雅黑" pitchFamily="34" charset="-122"/>
                <a:ea typeface="微软雅黑" pitchFamily="34" charset="-122"/>
              </a:rPr>
              <a:t>（关键算法）</a:t>
            </a:r>
          </a:p>
        </p:txBody>
      </p:sp>
      <p:grpSp>
        <p:nvGrpSpPr>
          <p:cNvPr id="6" name="组合 5">
            <a:extLst>
              <a:ext uri="{FF2B5EF4-FFF2-40B4-BE49-F238E27FC236}">
                <a16:creationId xmlns:a16="http://schemas.microsoft.com/office/drawing/2014/main" xmlns="" id="{30F69264-B568-4393-8161-C37FDA8F0FF4}"/>
              </a:ext>
            </a:extLst>
          </p:cNvPr>
          <p:cNvGrpSpPr/>
          <p:nvPr/>
        </p:nvGrpSpPr>
        <p:grpSpPr>
          <a:xfrm>
            <a:off x="161584" y="1646711"/>
            <a:ext cx="3010824" cy="3970318"/>
            <a:chOff x="170915" y="811287"/>
            <a:chExt cx="3010824" cy="3970318"/>
          </a:xfrm>
        </p:grpSpPr>
        <p:sp>
          <p:nvSpPr>
            <p:cNvPr id="5" name="矩形: 圆角 4">
              <a:extLst>
                <a:ext uri="{FF2B5EF4-FFF2-40B4-BE49-F238E27FC236}">
                  <a16:creationId xmlns:a16="http://schemas.microsoft.com/office/drawing/2014/main" xmlns="" id="{C09DD165-8E59-4095-B6B8-80650F935D2D}"/>
                </a:ext>
              </a:extLst>
            </p:cNvPr>
            <p:cNvSpPr/>
            <p:nvPr/>
          </p:nvSpPr>
          <p:spPr>
            <a:xfrm>
              <a:off x="170915" y="811287"/>
              <a:ext cx="3010824" cy="3970318"/>
            </a:xfrm>
            <a:prstGeom prst="roundRect">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70915" y="811287"/>
              <a:ext cx="2760292" cy="3970318"/>
            </a:xfrm>
            <a:prstGeom prst="rect">
              <a:avLst/>
            </a:prstGeom>
          </p:spPr>
          <p:txBody>
            <a:bodyPr wrap="square">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主界面</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全局变量：用户</a:t>
              </a:r>
              <a:r>
                <a:rPr lang="en-US" altLang="zh-CN" kern="100" dirty="0">
                  <a:latin typeface="等线" panose="02010600030101010101" pitchFamily="2" charset="-122"/>
                  <a:ea typeface="等线" panose="02010600030101010101" pitchFamily="2" charset="-122"/>
                  <a:cs typeface="Times New Roman" panose="02020603050405020304" pitchFamily="18" charset="0"/>
                </a:rPr>
                <a:t>ID;</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Main(){</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While</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1</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选择</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1.</a:t>
              </a:r>
              <a:r>
                <a:rPr lang="zh-CN" altLang="zh-CN" kern="100" dirty="0">
                  <a:latin typeface="等线" panose="02010600030101010101" pitchFamily="2" charset="-122"/>
                  <a:ea typeface="等线" panose="02010600030101010101" pitchFamily="2" charset="-122"/>
                  <a:cs typeface="Times New Roman" panose="02020603050405020304" pitchFamily="18" charset="0"/>
                </a:rPr>
                <a:t>新游戏</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2.</a:t>
              </a:r>
              <a:r>
                <a:rPr lang="zh-CN" altLang="zh-CN" kern="100" dirty="0">
                  <a:latin typeface="等线" panose="02010600030101010101" pitchFamily="2" charset="-122"/>
                  <a:ea typeface="等线" panose="02010600030101010101" pitchFamily="2" charset="-122"/>
                  <a:cs typeface="Times New Roman" panose="02020603050405020304" pitchFamily="18" charset="0"/>
                </a:rPr>
                <a:t>读取存档</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3.</a:t>
              </a:r>
              <a:r>
                <a:rPr lang="zh-CN" altLang="zh-CN" kern="100" dirty="0">
                  <a:latin typeface="等线" panose="02010600030101010101" pitchFamily="2" charset="-122"/>
                  <a:ea typeface="等线" panose="02010600030101010101" pitchFamily="2" charset="-122"/>
                  <a:cs typeface="Times New Roman" panose="02020603050405020304" pitchFamily="18" charset="0"/>
                </a:rPr>
                <a:t>排行榜</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4.</a:t>
              </a:r>
              <a:r>
                <a:rPr lang="zh-CN" altLang="zh-CN" kern="100" dirty="0">
                  <a:latin typeface="等线" panose="02010600030101010101" pitchFamily="2" charset="-122"/>
                  <a:ea typeface="等线" panose="02010600030101010101" pitchFamily="2" charset="-122"/>
                  <a:cs typeface="Times New Roman" panose="02020603050405020304" pitchFamily="18" charset="0"/>
                </a:rPr>
                <a:t>设置</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退出</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3" name="矩形 2"/>
          <p:cNvSpPr/>
          <p:nvPr/>
        </p:nvSpPr>
        <p:spPr>
          <a:xfrm>
            <a:off x="4475148" y="902705"/>
            <a:ext cx="5147417" cy="2064657"/>
          </a:xfrm>
          <a:prstGeom prst="rect">
            <a:avLst/>
          </a:prstGeom>
        </p:spPr>
        <p:txBody>
          <a:bodyPr wrap="square">
            <a:spAutoFit/>
          </a:bodyPr>
          <a:lstStyle/>
          <a:p>
            <a:pPr indent="126365"/>
            <a:r>
              <a:rPr lang="zh-CN" altLang="zh-CN" b="1" kern="100" dirty="0">
                <a:latin typeface="等线" panose="02010600030101010101" pitchFamily="2" charset="-122"/>
                <a:ea typeface="等线" panose="02010600030101010101" pitchFamily="2" charset="-122"/>
                <a:cs typeface="Times New Roman" panose="02020603050405020304" pitchFamily="18" charset="0"/>
              </a:rPr>
              <a:t>新游戏</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126365"/>
            <a:r>
              <a:rPr lang="en-US" altLang="zh-CN" kern="100" dirty="0">
                <a:latin typeface="等线" panose="02010600030101010101" pitchFamily="2" charset="-122"/>
                <a:ea typeface="等线" panose="02010600030101010101" pitchFamily="2" charset="-122"/>
                <a:cs typeface="Times New Roman" panose="02020603050405020304" pitchFamily="18" charset="0"/>
              </a:rPr>
              <a:t>New(){</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剧本号</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剧本选择（）</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势力号</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势力选择（）</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游戏数据库操作（剧本号，势力号）</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进入游戏（）</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矩形 3"/>
          <p:cNvSpPr/>
          <p:nvPr/>
        </p:nvSpPr>
        <p:spPr>
          <a:xfrm>
            <a:off x="4475148" y="3471248"/>
            <a:ext cx="7266774" cy="2031325"/>
          </a:xfrm>
          <a:prstGeom prst="rect">
            <a:avLst/>
          </a:prstGeom>
        </p:spPr>
        <p:txBody>
          <a:bodyPr wrap="square">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读取游戏</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Load(){</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读取数据从服务器到本地（用户</a:t>
            </a:r>
            <a:r>
              <a:rPr lang="en-US" altLang="zh-CN" kern="100" dirty="0">
                <a:latin typeface="等线" panose="02010600030101010101" pitchFamily="2" charset="-122"/>
                <a:ea typeface="等线" panose="02010600030101010101" pitchFamily="2" charset="-122"/>
                <a:cs typeface="Times New Roman" panose="02020603050405020304" pitchFamily="18" charset="0"/>
              </a:rPr>
              <a:t>id</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包括所有存档数据</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存档号</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选择存档（）</a:t>
            </a:r>
          </a:p>
          <a:p>
            <a:pPr indent="304800"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加载存档到游戏数据库（存档号）</a:t>
            </a:r>
          </a:p>
          <a:p>
            <a:pPr indent="304800"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进入游戏</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矩形: 圆角 6">
            <a:extLst>
              <a:ext uri="{FF2B5EF4-FFF2-40B4-BE49-F238E27FC236}">
                <a16:creationId xmlns:a16="http://schemas.microsoft.com/office/drawing/2014/main" xmlns="" id="{E0EAEA18-BD9B-416E-B06F-4D6028579482}"/>
              </a:ext>
            </a:extLst>
          </p:cNvPr>
          <p:cNvSpPr/>
          <p:nvPr/>
        </p:nvSpPr>
        <p:spPr>
          <a:xfrm>
            <a:off x="4475147" y="3388340"/>
            <a:ext cx="6852215" cy="2228689"/>
          </a:xfrm>
          <a:prstGeom prst="roundRect">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xmlns="" id="{077F7E90-2B03-44D4-ABF8-48E3331D5A4B}"/>
              </a:ext>
            </a:extLst>
          </p:cNvPr>
          <p:cNvSpPr/>
          <p:nvPr/>
        </p:nvSpPr>
        <p:spPr>
          <a:xfrm>
            <a:off x="4308591" y="902704"/>
            <a:ext cx="5147417" cy="2064658"/>
          </a:xfrm>
          <a:prstGeom prst="roundRect">
            <a:avLst>
              <a:gd name="adj" fmla="val 29321"/>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4763317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367467" y="222191"/>
            <a:ext cx="5380190" cy="646331"/>
          </a:xfrm>
          <a:prstGeom prst="rect">
            <a:avLst/>
          </a:prstGeom>
          <a:noFill/>
        </p:spPr>
        <p:txBody>
          <a:bodyPr wrap="square" rtlCol="0">
            <a:spAutoFit/>
          </a:bodyPr>
          <a:lstStyle/>
          <a:p>
            <a:r>
              <a:rPr lang="en-US" altLang="zh-CN" sz="3600" b="1" dirty="0">
                <a:solidFill>
                  <a:srgbClr val="00C3D9"/>
                </a:solidFill>
                <a:latin typeface="微软雅黑" pitchFamily="34" charset="-122"/>
                <a:ea typeface="微软雅黑" pitchFamily="34" charset="-122"/>
              </a:rPr>
              <a:t>4.6 PDL</a:t>
            </a:r>
            <a:r>
              <a:rPr lang="zh-CN" altLang="en-US" sz="3600" b="1" dirty="0">
                <a:solidFill>
                  <a:srgbClr val="00C3D9"/>
                </a:solidFill>
                <a:latin typeface="微软雅黑" pitchFamily="34" charset="-122"/>
                <a:ea typeface="微软雅黑" pitchFamily="34" charset="-122"/>
              </a:rPr>
              <a:t>（关键算法）</a:t>
            </a:r>
          </a:p>
        </p:txBody>
      </p:sp>
      <p:sp>
        <p:nvSpPr>
          <p:cNvPr id="7" name="矩形 6"/>
          <p:cNvSpPr/>
          <p:nvPr/>
        </p:nvSpPr>
        <p:spPr>
          <a:xfrm>
            <a:off x="552628" y="1605377"/>
            <a:ext cx="6092825" cy="1477328"/>
          </a:xfrm>
          <a:prstGeom prst="rect">
            <a:avLst/>
          </a:prstGeom>
        </p:spPr>
        <p:txBody>
          <a:bodyPr>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排行榜</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err="1">
                <a:latin typeface="等线" panose="02010600030101010101" pitchFamily="2" charset="-122"/>
                <a:ea typeface="等线" panose="02010600030101010101" pitchFamily="2" charset="-122"/>
                <a:cs typeface="Times New Roman" panose="02020603050405020304" pitchFamily="18" charset="0"/>
              </a:rPr>
              <a:t>Phb</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读取数据从服务器（）</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列出玩家所在（用户</a:t>
            </a:r>
            <a:r>
              <a:rPr lang="en-US" altLang="zh-CN" kern="100" dirty="0">
                <a:latin typeface="等线" panose="02010600030101010101" pitchFamily="2" charset="-122"/>
                <a:ea typeface="等线" panose="02010600030101010101" pitchFamily="2" charset="-122"/>
                <a:cs typeface="Times New Roman" panose="02020603050405020304" pitchFamily="18" charset="0"/>
              </a:rPr>
              <a:t>ID</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6" name="矩形 5"/>
          <p:cNvSpPr/>
          <p:nvPr/>
        </p:nvSpPr>
        <p:spPr>
          <a:xfrm>
            <a:off x="5056262" y="1524286"/>
            <a:ext cx="6258369" cy="3416320"/>
          </a:xfrm>
          <a:prstGeom prst="rect">
            <a:avLst/>
          </a:prstGeom>
        </p:spPr>
        <p:txBody>
          <a:bodyPr wrap="square">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游戏</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Game(){</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While(1){</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for(ID=1;ID&lt;=MAXID;ID++){</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if(AI)</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AIAUTO();</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Else if(Player)</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Player();</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2667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2667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Save();</a:t>
            </a:r>
          </a:p>
          <a:p>
            <a:pPr marL="2667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 name="矩形: 圆角 4">
            <a:extLst>
              <a:ext uri="{FF2B5EF4-FFF2-40B4-BE49-F238E27FC236}">
                <a16:creationId xmlns:a16="http://schemas.microsoft.com/office/drawing/2014/main" xmlns="" id="{A03BA058-ECDC-4501-9D5F-76F9776789C2}"/>
              </a:ext>
            </a:extLst>
          </p:cNvPr>
          <p:cNvSpPr/>
          <p:nvPr/>
        </p:nvSpPr>
        <p:spPr>
          <a:xfrm>
            <a:off x="773144" y="1500362"/>
            <a:ext cx="3341655" cy="1754155"/>
          </a:xfrm>
          <a:prstGeom prst="roundRect">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xmlns="" id="{4E65CADA-02C0-44A5-AB4B-CC526DF43898}"/>
              </a:ext>
            </a:extLst>
          </p:cNvPr>
          <p:cNvPicPr>
            <a:picLocks noChangeAspect="1"/>
          </p:cNvPicPr>
          <p:nvPr/>
        </p:nvPicPr>
        <p:blipFill>
          <a:blip r:embed="rId3"/>
          <a:stretch>
            <a:fillRect/>
          </a:stretch>
        </p:blipFill>
        <p:spPr>
          <a:xfrm>
            <a:off x="4951018" y="1433181"/>
            <a:ext cx="5271796" cy="3642672"/>
          </a:xfrm>
          <a:prstGeom prst="rect">
            <a:avLst/>
          </a:prstGeom>
        </p:spPr>
      </p:pic>
    </p:spTree>
    <p:extLst>
      <p:ext uri="{BB962C8B-B14F-4D97-AF65-F5344CB8AC3E}">
        <p14:creationId xmlns:p14="http://schemas.microsoft.com/office/powerpoint/2010/main" val="788107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E</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代码清单</a:t>
            </a:r>
            <a:r>
              <a:rPr lang="en-US" altLang="zh-CN" sz="6000" b="1" dirty="0">
                <a:solidFill>
                  <a:srgbClr val="00C3D9"/>
                </a:solidFill>
                <a:latin typeface="微软雅黑" pitchFamily="34" charset="-122"/>
                <a:ea typeface="微软雅黑" pitchFamily="34" charset="-122"/>
              </a:rPr>
              <a:t>+</a:t>
            </a:r>
            <a:r>
              <a:rPr lang="zh-CN" altLang="en-US" sz="6000" b="1" dirty="0">
                <a:solidFill>
                  <a:srgbClr val="00C3D9"/>
                </a:solidFill>
                <a:latin typeface="微软雅黑" pitchFamily="34" charset="-122"/>
                <a:ea typeface="微软雅黑" pitchFamily="34" charset="-122"/>
              </a:rPr>
              <a:t>测试用例</a:t>
            </a:r>
          </a:p>
        </p:txBody>
      </p:sp>
    </p:spTree>
    <p:extLst>
      <p:ext uri="{BB962C8B-B14F-4D97-AF65-F5344CB8AC3E}">
        <p14:creationId xmlns:p14="http://schemas.microsoft.com/office/powerpoint/2010/main" val="362618217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6814073" y="1491946"/>
            <a:ext cx="2933770"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5.1.1</a:t>
            </a:r>
            <a:r>
              <a:rPr lang="zh-CN" altLang="en-US" sz="3200" b="1" cap="small" dirty="0">
                <a:solidFill>
                  <a:srgbClr val="00C3D9"/>
                </a:solidFill>
                <a:latin typeface="微软雅黑" panose="020B0503020204020204" pitchFamily="34" charset="-122"/>
                <a:ea typeface="微软雅黑" panose="020B0503020204020204" pitchFamily="34" charset="-122"/>
              </a:rPr>
              <a:t>编写目的</a:t>
            </a:r>
            <a:endParaRPr lang="en-US" sz="32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Rectangle 2"/>
          <p:cNvSpPr/>
          <p:nvPr/>
        </p:nvSpPr>
        <p:spPr>
          <a:xfrm>
            <a:off x="3247798" y="3800659"/>
            <a:ext cx="3168352" cy="2332788"/>
          </a:xfrm>
          <a:prstGeom prst="rect">
            <a:avLst/>
          </a:prstGeom>
          <a:blipFill dpi="0" rotWithShape="1">
            <a:blip r:embed="rId3" cstate="screen">
              <a:extLst>
                <a:ext uri="{28A0092B-C50C-407E-A947-70E740481C1C}">
                  <a14:useLocalDpi xmlns:a14="http://schemas.microsoft.com/office/drawing/2010/main"/>
                </a:ext>
              </a:extLst>
            </a:blip>
            <a:srcRect/>
            <a:tile tx="-990600" ty="-914400" sx="49000" sy="49000" flip="none" algn="tl"/>
          </a:blipFill>
          <a:ln w="57150">
            <a:solidFill>
              <a:srgbClr val="02898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6" name="TextBox 15"/>
          <p:cNvSpPr txBox="1"/>
          <p:nvPr/>
        </p:nvSpPr>
        <p:spPr>
          <a:xfrm>
            <a:off x="6814073" y="2261932"/>
            <a:ext cx="4836920" cy="3046988"/>
          </a:xfrm>
          <a:prstGeom prst="rect">
            <a:avLst/>
          </a:prstGeom>
          <a:noFill/>
        </p:spPr>
        <p:txBody>
          <a:bodyPr wrap="square" rtlCol="0">
            <a:spAutoFit/>
          </a:bodyPr>
          <a:lstStyle/>
          <a:p>
            <a:pPr lvl="0"/>
            <a:r>
              <a:rPr lang="zh-CN" altLang="zh-CN" sz="2400" dirty="0">
                <a:solidFill>
                  <a:srgbClr val="FF0000"/>
                </a:solidFill>
                <a:latin typeface="微软雅黑" pitchFamily="34" charset="-122"/>
                <a:ea typeface="微软雅黑" pitchFamily="34" charset="-122"/>
              </a:rPr>
              <a:t>开发时</a:t>
            </a:r>
            <a:r>
              <a:rPr lang="zh-CN" altLang="en-US" sz="2400" dirty="0">
                <a:solidFill>
                  <a:srgbClr val="FF0000"/>
                </a:solidFill>
                <a:latin typeface="微软雅黑" pitchFamily="34" charset="-122"/>
                <a:ea typeface="微软雅黑" pitchFamily="34" charset="-122"/>
              </a:rPr>
              <a:t>：</a:t>
            </a:r>
            <a:r>
              <a:rPr lang="zh-CN" altLang="zh-CN" sz="2400" dirty="0">
                <a:solidFill>
                  <a:schemeClr val="tx1">
                    <a:lumMod val="50000"/>
                    <a:lumOff val="50000"/>
                  </a:schemeClr>
                </a:solidFill>
                <a:latin typeface="微软雅黑" pitchFamily="34" charset="-122"/>
                <a:ea typeface="微软雅黑" pitchFamily="34" charset="-122"/>
              </a:rPr>
              <a:t>帮助内部人员（指设计人员和实现人员）理清代码层次和关系，确认自身的工作完成情况，使工作按照设计完成。</a:t>
            </a:r>
          </a:p>
          <a:p>
            <a:pPr lvl="0"/>
            <a:r>
              <a:rPr lang="zh-CN" altLang="zh-CN" sz="2400" dirty="0">
                <a:solidFill>
                  <a:srgbClr val="FF0000"/>
                </a:solidFill>
                <a:latin typeface="微软雅黑" pitchFamily="34" charset="-122"/>
                <a:ea typeface="微软雅黑" pitchFamily="34" charset="-122"/>
              </a:rPr>
              <a:t>测试时</a:t>
            </a:r>
            <a:r>
              <a:rPr lang="zh-CN" altLang="en-US" sz="2400" dirty="0">
                <a:solidFill>
                  <a:srgbClr val="FF0000"/>
                </a:solidFill>
                <a:latin typeface="微软雅黑" pitchFamily="34" charset="-122"/>
                <a:ea typeface="微软雅黑" pitchFamily="34" charset="-122"/>
              </a:rPr>
              <a:t>：</a:t>
            </a:r>
            <a:r>
              <a:rPr lang="zh-CN" altLang="zh-CN" sz="2400" dirty="0">
                <a:solidFill>
                  <a:schemeClr val="tx1">
                    <a:lumMod val="50000"/>
                    <a:lumOff val="50000"/>
                  </a:schemeClr>
                </a:solidFill>
                <a:latin typeface="微软雅黑" pitchFamily="34" charset="-122"/>
                <a:ea typeface="微软雅黑" pitchFamily="34" charset="-122"/>
              </a:rPr>
              <a:t>帮助测试人员确认实际代码是否按照设计来编写。</a:t>
            </a:r>
          </a:p>
          <a:p>
            <a:pPr lvl="0"/>
            <a:r>
              <a:rPr lang="zh-CN" altLang="zh-CN" sz="2400" dirty="0">
                <a:solidFill>
                  <a:srgbClr val="FF0000"/>
                </a:solidFill>
                <a:latin typeface="微软雅黑" pitchFamily="34" charset="-122"/>
                <a:ea typeface="微软雅黑" pitchFamily="34" charset="-122"/>
              </a:rPr>
              <a:t>评审时</a:t>
            </a:r>
            <a:r>
              <a:rPr lang="zh-CN" altLang="en-US" sz="2400" dirty="0">
                <a:solidFill>
                  <a:srgbClr val="FF0000"/>
                </a:solidFill>
                <a:latin typeface="微软雅黑" pitchFamily="34" charset="-122"/>
                <a:ea typeface="微软雅黑" pitchFamily="34" charset="-122"/>
              </a:rPr>
              <a:t>：</a:t>
            </a:r>
            <a:r>
              <a:rPr lang="zh-CN" altLang="zh-CN" sz="2400" dirty="0">
                <a:solidFill>
                  <a:schemeClr val="tx1">
                    <a:lumMod val="50000"/>
                    <a:lumOff val="50000"/>
                  </a:schemeClr>
                </a:solidFill>
                <a:latin typeface="微软雅黑" pitchFamily="34" charset="-122"/>
                <a:ea typeface="微软雅黑" pitchFamily="34" charset="-122"/>
              </a:rPr>
              <a:t>为评审人员提供评审对象。</a:t>
            </a:r>
          </a:p>
          <a:p>
            <a:endParaRPr lang="zh-CN" altLang="en-US" sz="2400" dirty="0">
              <a:solidFill>
                <a:schemeClr val="tx1">
                  <a:lumMod val="50000"/>
                  <a:lumOff val="50000"/>
                </a:schemeClr>
              </a:solidFill>
              <a:latin typeface="微软雅黑" pitchFamily="34" charset="-122"/>
              <a:ea typeface="微软雅黑" pitchFamily="34" charset="-122"/>
            </a:endParaRPr>
          </a:p>
        </p:txBody>
      </p:sp>
      <p:sp>
        <p:nvSpPr>
          <p:cNvPr id="17" name="Rectangle 2"/>
          <p:cNvSpPr/>
          <p:nvPr/>
        </p:nvSpPr>
        <p:spPr>
          <a:xfrm>
            <a:off x="1356071" y="2073924"/>
            <a:ext cx="3442990" cy="2332788"/>
          </a:xfrm>
          <a:prstGeom prst="rect">
            <a:avLst/>
          </a:prstGeom>
          <a:blipFill dpi="0" rotWithShape="1">
            <a:blip r:embed="rId4" cstate="print">
              <a:extLst>
                <a:ext uri="{28A0092B-C50C-407E-A947-70E740481C1C}">
                  <a14:useLocalDpi xmlns:a14="http://schemas.microsoft.com/office/drawing/2010/main"/>
                </a:ext>
              </a:extLst>
            </a:blip>
            <a:srcRect/>
            <a:tile tx="-203200" ty="12700" sx="100000" sy="100000" flip="none" algn="tl"/>
          </a:blipFill>
          <a:ln w="57150">
            <a:solidFill>
              <a:srgbClr val="00C3D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5" name="矩形 14"/>
          <p:cNvSpPr/>
          <p:nvPr/>
        </p:nvSpPr>
        <p:spPr>
          <a:xfrm>
            <a:off x="5249857" y="408771"/>
            <a:ext cx="2733441" cy="646331"/>
          </a:xfrm>
          <a:prstGeom prst="rect">
            <a:avLst/>
          </a:prstGeom>
        </p:spPr>
        <p:txBody>
          <a:bodyPr wrap="none">
            <a:spAutoFit/>
          </a:bodyPr>
          <a:lstStyle/>
          <a:p>
            <a:r>
              <a:rPr lang="en-US" altLang="zh-CN" sz="3600" b="1" dirty="0">
                <a:solidFill>
                  <a:srgbClr val="00C3D9"/>
                </a:solidFill>
                <a:latin typeface="微软雅黑" pitchFamily="34" charset="-122"/>
                <a:ea typeface="微软雅黑" pitchFamily="34" charset="-122"/>
              </a:rPr>
              <a:t>5.1</a:t>
            </a:r>
            <a:r>
              <a:rPr lang="zh-CN" altLang="en-US" sz="3600" b="1" dirty="0">
                <a:solidFill>
                  <a:srgbClr val="00C3D9"/>
                </a:solidFill>
                <a:latin typeface="微软雅黑" pitchFamily="34" charset="-122"/>
                <a:ea typeface="微软雅黑" pitchFamily="34" charset="-122"/>
              </a:rPr>
              <a:t>代码清单</a:t>
            </a:r>
            <a:endParaRPr lang="zh-CN" altLang="en-US" sz="3600" dirty="0"/>
          </a:p>
        </p:txBody>
      </p:sp>
    </p:spTree>
    <p:extLst>
      <p:ext uri="{BB962C8B-B14F-4D97-AF65-F5344CB8AC3E}">
        <p14:creationId xmlns:p14="http://schemas.microsoft.com/office/powerpoint/2010/main" val="133515868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768103" y="522437"/>
            <a:ext cx="3794006"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1.1</a:t>
            </a:r>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grpSp>
        <p:nvGrpSpPr>
          <p:cNvPr id="26" name="Group 10"/>
          <p:cNvGrpSpPr/>
          <p:nvPr/>
        </p:nvGrpSpPr>
        <p:grpSpPr>
          <a:xfrm>
            <a:off x="4768103" y="3431140"/>
            <a:ext cx="775903" cy="776184"/>
            <a:chOff x="6253939" y="2516220"/>
            <a:chExt cx="831273" cy="831273"/>
          </a:xfrm>
        </p:grpSpPr>
        <p:sp>
          <p:nvSpPr>
            <p:cNvPr id="27" name="Oval 11"/>
            <p:cNvSpPr/>
            <p:nvPr/>
          </p:nvSpPr>
          <p:spPr>
            <a:xfrm>
              <a:off x="6253939" y="2516220"/>
              <a:ext cx="831273" cy="831273"/>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28" name="AutoShape 117"/>
            <p:cNvSpPr>
              <a:spLocks/>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nvGrpSpPr>
          <p:cNvPr id="29" name="Group 13"/>
          <p:cNvGrpSpPr/>
          <p:nvPr/>
        </p:nvGrpSpPr>
        <p:grpSpPr>
          <a:xfrm>
            <a:off x="4802625" y="4339172"/>
            <a:ext cx="775903" cy="776184"/>
            <a:chOff x="5716910" y="3464598"/>
            <a:chExt cx="831273" cy="831273"/>
          </a:xfrm>
        </p:grpSpPr>
        <p:sp>
          <p:nvSpPr>
            <p:cNvPr id="30" name="Oval 14"/>
            <p:cNvSpPr/>
            <p:nvPr/>
          </p:nvSpPr>
          <p:spPr>
            <a:xfrm>
              <a:off x="5716910" y="3464598"/>
              <a:ext cx="831273" cy="831273"/>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grpSp>
          <p:nvGrpSpPr>
            <p:cNvPr id="31" name="Group 15"/>
            <p:cNvGrpSpPr/>
            <p:nvPr/>
          </p:nvGrpSpPr>
          <p:grpSpPr>
            <a:xfrm>
              <a:off x="5900374" y="3655628"/>
              <a:ext cx="464344" cy="464344"/>
              <a:chOff x="4439444" y="2582069"/>
              <a:chExt cx="464344" cy="464344"/>
            </a:xfrm>
            <a:solidFill>
              <a:schemeClr val="bg1"/>
            </a:solidFill>
          </p:grpSpPr>
          <p:sp>
            <p:nvSpPr>
              <p:cNvPr id="32"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3"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4"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grpSp>
        <p:nvGrpSpPr>
          <p:cNvPr id="35" name="Group 19"/>
          <p:cNvGrpSpPr/>
          <p:nvPr/>
        </p:nvGrpSpPr>
        <p:grpSpPr>
          <a:xfrm>
            <a:off x="4700223" y="2466192"/>
            <a:ext cx="775903" cy="776184"/>
            <a:chOff x="6678551" y="1578185"/>
            <a:chExt cx="831273" cy="831273"/>
          </a:xfrm>
        </p:grpSpPr>
        <p:sp>
          <p:nvSpPr>
            <p:cNvPr id="36" name="Oval 20"/>
            <p:cNvSpPr/>
            <p:nvPr/>
          </p:nvSpPr>
          <p:spPr>
            <a:xfrm>
              <a:off x="6678551" y="1578185"/>
              <a:ext cx="831273" cy="831273"/>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37" name="AutoShape 139"/>
            <p:cNvSpPr>
              <a:spLocks/>
            </p:cNvSpPr>
            <p:nvPr/>
          </p:nvSpPr>
          <p:spPr bwMode="auto">
            <a:xfrm>
              <a:off x="6862015" y="1768792"/>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sp>
        <p:nvSpPr>
          <p:cNvPr id="39" name="Rectangle 24"/>
          <p:cNvSpPr/>
          <p:nvPr/>
        </p:nvSpPr>
        <p:spPr>
          <a:xfrm>
            <a:off x="5618535" y="1822277"/>
            <a:ext cx="6584462" cy="2308320"/>
          </a:xfrm>
          <a:prstGeom prst="rect">
            <a:avLst/>
          </a:prstGeom>
        </p:spPr>
        <p:txBody>
          <a:bodyPr wrap="square" lIns="91436" tIns="45718" rIns="91436" bIns="45718">
            <a:spAutoFit/>
          </a:bodyPr>
          <a:lstStyle/>
          <a:p>
            <a:r>
              <a:rPr lang="zh-CN" altLang="zh-CN" sz="2400" dirty="0">
                <a:solidFill>
                  <a:schemeClr val="bg1">
                    <a:lumMod val="50000"/>
                  </a:schemeClr>
                </a:solidFill>
                <a:latin typeface="微软雅黑" pitchFamily="34" charset="-122"/>
                <a:ea typeface="微软雅黑" pitchFamily="34" charset="-122"/>
              </a:rPr>
              <a:t>为</a:t>
            </a:r>
            <a:r>
              <a:rPr lang="zh-CN" altLang="zh-CN" sz="2400" dirty="0">
                <a:solidFill>
                  <a:srgbClr val="FF0000"/>
                </a:solidFill>
                <a:latin typeface="微软雅黑" pitchFamily="34" charset="-122"/>
                <a:ea typeface="微软雅黑" pitchFamily="34" charset="-122"/>
              </a:rPr>
              <a:t>战略策略游戏爱好者</a:t>
            </a:r>
            <a:r>
              <a:rPr lang="zh-CN" altLang="zh-CN" sz="2400" dirty="0">
                <a:solidFill>
                  <a:schemeClr val="bg1">
                    <a:lumMod val="50000"/>
                  </a:schemeClr>
                </a:solidFill>
                <a:latin typeface="微软雅黑" pitchFamily="34" charset="-122"/>
                <a:ea typeface="微软雅黑" pitchFamily="34" charset="-122"/>
              </a:rPr>
              <a:t>和</a:t>
            </a:r>
            <a:r>
              <a:rPr lang="zh-CN" altLang="zh-CN" sz="2400" dirty="0">
                <a:solidFill>
                  <a:srgbClr val="FF0000"/>
                </a:solidFill>
                <a:latin typeface="微软雅黑" pitchFamily="34" charset="-122"/>
                <a:ea typeface="微软雅黑" pitchFamily="34" charset="-122"/>
              </a:rPr>
              <a:t>三国迷</a:t>
            </a:r>
            <a:r>
              <a:rPr lang="zh-CN" altLang="zh-CN" sz="2400" dirty="0">
                <a:solidFill>
                  <a:schemeClr val="bg1">
                    <a:lumMod val="50000"/>
                  </a:schemeClr>
                </a:solidFill>
                <a:latin typeface="微软雅黑" pitchFamily="34" charset="-122"/>
                <a:ea typeface="微软雅黑" pitchFamily="34" charset="-122"/>
              </a:rPr>
              <a:t>提供的一款能在手机上简单操作的</a:t>
            </a:r>
            <a:r>
              <a:rPr lang="zh-CN" altLang="zh-CN" sz="2400" dirty="0">
                <a:solidFill>
                  <a:srgbClr val="FF0000"/>
                </a:solidFill>
                <a:latin typeface="微软雅黑" pitchFamily="34" charset="-122"/>
                <a:ea typeface="微软雅黑" pitchFamily="34" charset="-122"/>
              </a:rPr>
              <a:t>回合制策略模拟类游戏</a:t>
            </a:r>
            <a:r>
              <a:rPr lang="zh-CN" altLang="zh-CN" sz="2400" dirty="0">
                <a:solidFill>
                  <a:schemeClr val="bg1">
                    <a:lumMod val="50000"/>
                  </a:schemeClr>
                </a:solidFill>
                <a:latin typeface="微软雅黑" pitchFamily="34" charset="-122"/>
                <a:ea typeface="微软雅黑" pitchFamily="34" charset="-122"/>
              </a:rPr>
              <a:t>。且同时</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我们致力于给每个玩家一个</a:t>
            </a:r>
            <a:r>
              <a:rPr lang="zh-CN" altLang="zh-CN" sz="2400" dirty="0">
                <a:solidFill>
                  <a:srgbClr val="FF0000"/>
                </a:solidFill>
                <a:latin typeface="微软雅黑" pitchFamily="34" charset="-122"/>
                <a:ea typeface="微软雅黑" pitchFamily="34" charset="-122"/>
              </a:rPr>
              <a:t>简单</a:t>
            </a:r>
            <a:r>
              <a:rPr lang="zh-CN" altLang="zh-CN" sz="2400" dirty="0">
                <a:solidFill>
                  <a:schemeClr val="bg1">
                    <a:lumMod val="50000"/>
                  </a:schemeClr>
                </a:solidFill>
                <a:latin typeface="微软雅黑" pitchFamily="34" charset="-122"/>
                <a:ea typeface="微软雅黑" pitchFamily="34" charset="-122"/>
              </a:rPr>
              <a:t>而又</a:t>
            </a:r>
            <a:r>
              <a:rPr lang="zh-CN" altLang="zh-CN" sz="2400" dirty="0">
                <a:solidFill>
                  <a:srgbClr val="FF0000"/>
                </a:solidFill>
                <a:latin typeface="微软雅黑" pitchFamily="34" charset="-122"/>
                <a:ea typeface="微软雅黑" pitchFamily="34" charset="-122"/>
              </a:rPr>
              <a:t>有趣</a:t>
            </a:r>
            <a:r>
              <a:rPr lang="zh-CN" altLang="zh-CN" sz="2400" dirty="0">
                <a:solidFill>
                  <a:schemeClr val="bg1">
                    <a:lumMod val="50000"/>
                  </a:schemeClr>
                </a:solidFill>
                <a:latin typeface="微软雅黑" pitchFamily="34" charset="-122"/>
                <a:ea typeface="微软雅黑" pitchFamily="34" charset="-122"/>
              </a:rPr>
              <a:t>的体验</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不会因为许多策略类游戏复杂的游戏机制而放弃这类游戏。</a:t>
            </a:r>
            <a:endParaRPr lang="en-US" altLang="zh-CN" sz="2400" dirty="0">
              <a:solidFill>
                <a:schemeClr val="bg1">
                  <a:lumMod val="50000"/>
                </a:schemeClr>
              </a:solidFill>
              <a:latin typeface="微软雅黑" pitchFamily="34" charset="-122"/>
              <a:ea typeface="微软雅黑" pitchFamily="34" charset="-122"/>
            </a:endParaRPr>
          </a:p>
          <a:p>
            <a:r>
              <a:rPr lang="zh-CN" altLang="zh-CN" sz="2400" dirty="0">
                <a:solidFill>
                  <a:srgbClr val="FF0000"/>
                </a:solidFill>
                <a:latin typeface="微软雅黑" pitchFamily="34" charset="-122"/>
                <a:ea typeface="微软雅黑" pitchFamily="34" charset="-122"/>
              </a:rPr>
              <a:t>预期读者：</a:t>
            </a:r>
            <a:r>
              <a:rPr lang="zh-CN" altLang="zh-CN" sz="2400" dirty="0">
                <a:solidFill>
                  <a:schemeClr val="bg1">
                    <a:lumMod val="50000"/>
                  </a:schemeClr>
                </a:solidFill>
                <a:latin typeface="微软雅黑" pitchFamily="34" charset="-122"/>
                <a:ea typeface="微软雅黑" pitchFamily="34" charset="-122"/>
              </a:rPr>
              <a:t>杨枨老师，助教，各位组长</a:t>
            </a:r>
            <a:r>
              <a:rPr lang="zh-CN" altLang="en-US" sz="2400" dirty="0">
                <a:solidFill>
                  <a:schemeClr val="bg1">
                    <a:lumMod val="50000"/>
                  </a:schemeClr>
                </a:solidFill>
                <a:latin typeface="微软雅黑" pitchFamily="34" charset="-122"/>
                <a:ea typeface="微软雅黑" pitchFamily="34" charset="-122"/>
              </a:rPr>
              <a:t>。</a:t>
            </a:r>
            <a:endParaRPr lang="zh-CN" altLang="zh-CN" sz="2400" dirty="0">
              <a:solidFill>
                <a:schemeClr val="bg1">
                  <a:lumMod val="50000"/>
                </a:schemeClr>
              </a:solidFill>
              <a:latin typeface="微软雅黑" pitchFamily="34" charset="-122"/>
              <a:ea typeface="微软雅黑" pitchFamily="34" charset="-122"/>
            </a:endParaRPr>
          </a:p>
        </p:txBody>
      </p:sp>
      <p:sp>
        <p:nvSpPr>
          <p:cNvPr id="44" name="矩形 43"/>
          <p:cNvSpPr/>
          <p:nvPr/>
        </p:nvSpPr>
        <p:spPr>
          <a:xfrm>
            <a:off x="296538" y="2562812"/>
            <a:ext cx="4322975" cy="2673910"/>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dirty="0"/>
          </a:p>
        </p:txBody>
      </p:sp>
    </p:spTree>
    <p:extLst>
      <p:ext uri="{BB962C8B-B14F-4D97-AF65-F5344CB8AC3E}">
        <p14:creationId xmlns:p14="http://schemas.microsoft.com/office/powerpoint/2010/main" val="30911437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33" name="Copyright Notice"/>
          <p:cNvSpPr>
            <a:spLocks/>
          </p:cNvSpPr>
          <p:nvPr/>
        </p:nvSpPr>
        <p:spPr bwMode="auto">
          <a:xfrm>
            <a:off x="114614" y="209269"/>
            <a:ext cx="3246084"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5.1.2 </a:t>
            </a:r>
            <a:r>
              <a:rPr lang="zh-CN" altLang="en-US" sz="3200" b="1" cap="small" dirty="0">
                <a:solidFill>
                  <a:srgbClr val="00C3D9"/>
                </a:solidFill>
                <a:latin typeface="微软雅黑" panose="020B0503020204020204" pitchFamily="34" charset="-122"/>
                <a:ea typeface="微软雅黑" panose="020B0503020204020204" pitchFamily="34" charset="-122"/>
              </a:rPr>
              <a:t>阅读对象</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5" name="Copyright Notice"/>
          <p:cNvSpPr>
            <a:spLocks/>
          </p:cNvSpPr>
          <p:nvPr/>
        </p:nvSpPr>
        <p:spPr bwMode="auto">
          <a:xfrm>
            <a:off x="114609" y="1396284"/>
            <a:ext cx="3246089"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5.1.3 </a:t>
            </a:r>
            <a:r>
              <a:rPr lang="zh-CN" altLang="en-US" sz="3200" b="1" cap="small" dirty="0">
                <a:solidFill>
                  <a:srgbClr val="00C3D9"/>
                </a:solidFill>
                <a:latin typeface="微软雅黑" panose="020B0503020204020204" pitchFamily="34" charset="-122"/>
                <a:ea typeface="微软雅黑" panose="020B0503020204020204" pitchFamily="34" charset="-122"/>
              </a:rPr>
              <a:t>代码规范</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6" name="Copyright Notice"/>
          <p:cNvSpPr>
            <a:spLocks/>
          </p:cNvSpPr>
          <p:nvPr/>
        </p:nvSpPr>
        <p:spPr bwMode="auto">
          <a:xfrm>
            <a:off x="114610" y="3506279"/>
            <a:ext cx="3246088"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5.1.4 </a:t>
            </a:r>
            <a:r>
              <a:rPr lang="zh-CN" altLang="en-US" sz="3200" b="1" cap="small" dirty="0">
                <a:solidFill>
                  <a:srgbClr val="00C3D9"/>
                </a:solidFill>
                <a:latin typeface="微软雅黑" panose="020B0503020204020204" pitchFamily="34" charset="-122"/>
                <a:ea typeface="微软雅黑" panose="020B0503020204020204" pitchFamily="34" charset="-122"/>
              </a:rPr>
              <a:t>注意事项</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2" name="矩形 1"/>
          <p:cNvSpPr/>
          <p:nvPr/>
        </p:nvSpPr>
        <p:spPr>
          <a:xfrm>
            <a:off x="543692" y="836031"/>
            <a:ext cx="5314275" cy="400110"/>
          </a:xfrm>
          <a:prstGeom prst="rect">
            <a:avLst/>
          </a:prstGeom>
        </p:spPr>
        <p:txBody>
          <a:bodyPr wrap="none">
            <a:spAutoFit/>
          </a:bodyPr>
          <a:lstStyle/>
          <a:p>
            <a:r>
              <a:rPr lang="zh-CN" altLang="zh-CN" sz="2000" dirty="0">
                <a:solidFill>
                  <a:schemeClr val="tx1">
                    <a:lumMod val="50000"/>
                    <a:lumOff val="50000"/>
                  </a:schemeClr>
                </a:solidFill>
                <a:latin typeface="微软雅黑" pitchFamily="34" charset="-122"/>
                <a:ea typeface="微软雅黑" pitchFamily="34" charset="-122"/>
              </a:rPr>
              <a:t>设计人员，实现人员，测试人员和评审人员。</a:t>
            </a:r>
          </a:p>
        </p:txBody>
      </p:sp>
      <p:sp>
        <p:nvSpPr>
          <p:cNvPr id="20" name="矩形 19"/>
          <p:cNvSpPr/>
          <p:nvPr/>
        </p:nvSpPr>
        <p:spPr>
          <a:xfrm>
            <a:off x="449689" y="2193020"/>
            <a:ext cx="9335939" cy="1015663"/>
          </a:xfrm>
          <a:prstGeom prst="rect">
            <a:avLst/>
          </a:prstGeom>
        </p:spPr>
        <p:txBody>
          <a:bodyPr wrap="square">
            <a:spAutoFit/>
          </a:bodyPr>
          <a:lstStyle/>
          <a:p>
            <a:r>
              <a:rPr lang="zh-CN" altLang="zh-CN" sz="2000" dirty="0">
                <a:solidFill>
                  <a:schemeClr val="tx1">
                    <a:lumMod val="50000"/>
                    <a:lumOff val="50000"/>
                  </a:schemeClr>
                </a:solidFill>
                <a:latin typeface="微软雅黑" pitchFamily="34" charset="-122"/>
                <a:ea typeface="微软雅黑" pitchFamily="34" charset="-122"/>
              </a:rPr>
              <a:t>编程语言：</a:t>
            </a:r>
            <a:r>
              <a:rPr lang="en-US" altLang="zh-CN" sz="2000" dirty="0">
                <a:solidFill>
                  <a:schemeClr val="tx1">
                    <a:lumMod val="50000"/>
                    <a:lumOff val="50000"/>
                  </a:schemeClr>
                </a:solidFill>
                <a:latin typeface="微软雅黑" pitchFamily="34" charset="-122"/>
                <a:ea typeface="微软雅黑" pitchFamily="34" charset="-122"/>
              </a:rPr>
              <a:t>JavaScript</a:t>
            </a:r>
            <a:endParaRPr lang="zh-CN" altLang="zh-CN" sz="2000" dirty="0">
              <a:solidFill>
                <a:schemeClr val="tx1">
                  <a:lumMod val="50000"/>
                  <a:lumOff val="50000"/>
                </a:schemeClr>
              </a:solidFill>
              <a:latin typeface="微软雅黑" pitchFamily="34" charset="-122"/>
              <a:ea typeface="微软雅黑" pitchFamily="34" charset="-122"/>
            </a:endParaRPr>
          </a:p>
          <a:p>
            <a:r>
              <a:rPr lang="zh-CN" altLang="zh-CN" sz="2000" dirty="0">
                <a:solidFill>
                  <a:schemeClr val="tx1">
                    <a:lumMod val="50000"/>
                    <a:lumOff val="50000"/>
                  </a:schemeClr>
                </a:solidFill>
                <a:latin typeface="微软雅黑" pitchFamily="34" charset="-122"/>
                <a:ea typeface="微软雅黑" pitchFamily="34" charset="-122"/>
              </a:rPr>
              <a:t>命名方式：</a:t>
            </a:r>
            <a:r>
              <a:rPr lang="zh-CN" altLang="en-US" sz="2000" dirty="0">
                <a:solidFill>
                  <a:schemeClr val="tx1">
                    <a:lumMod val="50000"/>
                    <a:lumOff val="50000"/>
                  </a:schemeClr>
                </a:solidFill>
                <a:latin typeface="微软雅黑" pitchFamily="34" charset="-122"/>
                <a:ea typeface="微软雅黑" pitchFamily="34" charset="-122"/>
              </a:rPr>
              <a:t>小</a:t>
            </a:r>
            <a:r>
              <a:rPr lang="zh-CN" altLang="zh-CN" sz="2000" dirty="0">
                <a:solidFill>
                  <a:schemeClr val="tx1">
                    <a:lumMod val="50000"/>
                    <a:lumOff val="50000"/>
                  </a:schemeClr>
                </a:solidFill>
                <a:latin typeface="微软雅黑" pitchFamily="34" charset="-122"/>
                <a:ea typeface="微软雅黑" pitchFamily="34" charset="-122"/>
              </a:rPr>
              <a:t>驼峰（例：武将年龄 </a:t>
            </a:r>
            <a:r>
              <a:rPr lang="en-US" altLang="zh-CN" sz="2000" dirty="0" err="1">
                <a:solidFill>
                  <a:schemeClr val="tx1">
                    <a:lumMod val="50000"/>
                    <a:lumOff val="50000"/>
                  </a:schemeClr>
                </a:solidFill>
                <a:latin typeface="微软雅黑" pitchFamily="34" charset="-122"/>
                <a:ea typeface="微软雅黑" pitchFamily="34" charset="-122"/>
              </a:rPr>
              <a:t>personAge</a:t>
            </a:r>
            <a:r>
              <a:rPr lang="zh-CN" altLang="zh-CN" sz="2000" dirty="0">
                <a:solidFill>
                  <a:schemeClr val="tx1">
                    <a:lumMod val="50000"/>
                    <a:lumOff val="50000"/>
                  </a:schemeClr>
                </a:solidFill>
                <a:latin typeface="微软雅黑" pitchFamily="34" charset="-122"/>
                <a:ea typeface="微软雅黑" pitchFamily="34" charset="-122"/>
              </a:rPr>
              <a:t>）</a:t>
            </a:r>
          </a:p>
          <a:p>
            <a:r>
              <a:rPr lang="zh-CN" altLang="zh-CN" sz="2000" dirty="0">
                <a:solidFill>
                  <a:schemeClr val="tx1">
                    <a:lumMod val="50000"/>
                    <a:lumOff val="50000"/>
                  </a:schemeClr>
                </a:solidFill>
                <a:latin typeface="微软雅黑" pitchFamily="34" charset="-122"/>
                <a:ea typeface="微软雅黑" pitchFamily="34" charset="-122"/>
              </a:rPr>
              <a:t>注释要求：所有函数须在前面注释该函数作用，所有类须带有详细代码。</a:t>
            </a:r>
          </a:p>
        </p:txBody>
      </p:sp>
      <p:sp>
        <p:nvSpPr>
          <p:cNvPr id="21" name="矩形 20"/>
          <p:cNvSpPr/>
          <p:nvPr/>
        </p:nvSpPr>
        <p:spPr>
          <a:xfrm>
            <a:off x="543692" y="4244281"/>
            <a:ext cx="11856131" cy="1015663"/>
          </a:xfrm>
          <a:prstGeom prst="rect">
            <a:avLst/>
          </a:prstGeom>
        </p:spPr>
        <p:txBody>
          <a:bodyPr wrap="none">
            <a:spAutoFit/>
          </a:bodyPr>
          <a:lstStyle/>
          <a:p>
            <a:r>
              <a:rPr lang="zh-CN" altLang="zh-CN" sz="2000" dirty="0">
                <a:solidFill>
                  <a:srgbClr val="FF0000"/>
                </a:solidFill>
                <a:latin typeface="微软雅黑" pitchFamily="34" charset="-122"/>
                <a:ea typeface="微软雅黑" pitchFamily="34" charset="-122"/>
              </a:rPr>
              <a:t>注意</a:t>
            </a:r>
            <a:r>
              <a:rPr lang="en-US" altLang="zh-CN" sz="2000" dirty="0">
                <a:solidFill>
                  <a:srgbClr val="FF0000"/>
                </a:solidFill>
                <a:latin typeface="微软雅黑" pitchFamily="34" charset="-122"/>
                <a:ea typeface="微软雅黑" pitchFamily="34" charset="-122"/>
              </a:rPr>
              <a:t>1</a:t>
            </a:r>
            <a:r>
              <a:rPr lang="zh-CN" altLang="zh-CN" sz="2000" dirty="0">
                <a:solidFill>
                  <a:srgbClr val="FF0000"/>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本文档仅供内部人员查阅！！如给他人借阅，请通报全组成员！</a:t>
            </a:r>
          </a:p>
          <a:p>
            <a:r>
              <a:rPr lang="zh-CN" altLang="zh-CN" sz="2000" dirty="0">
                <a:solidFill>
                  <a:srgbClr val="FF0000"/>
                </a:solidFill>
                <a:latin typeface="微软雅黑" pitchFamily="34" charset="-122"/>
                <a:ea typeface="微软雅黑" pitchFamily="34" charset="-122"/>
              </a:rPr>
              <a:t>注意</a:t>
            </a:r>
            <a:r>
              <a:rPr lang="en-US" altLang="zh-CN" sz="2000" dirty="0">
                <a:solidFill>
                  <a:srgbClr val="FF0000"/>
                </a:solidFill>
                <a:latin typeface="微软雅黑" pitchFamily="34" charset="-122"/>
                <a:ea typeface="微软雅黑" pitchFamily="34" charset="-122"/>
              </a:rPr>
              <a:t>2</a:t>
            </a:r>
            <a:r>
              <a:rPr lang="zh-CN" altLang="zh-CN" sz="2000" dirty="0">
                <a:solidFill>
                  <a:srgbClr val="FF0000"/>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每次更新时需要在文档第</a:t>
            </a:r>
            <a:r>
              <a:rPr lang="en-US" altLang="zh-CN" sz="2000" dirty="0">
                <a:solidFill>
                  <a:schemeClr val="tx1">
                    <a:lumMod val="50000"/>
                    <a:lumOff val="50000"/>
                  </a:schemeClr>
                </a:solidFill>
                <a:latin typeface="微软雅黑" pitchFamily="34" charset="-122"/>
                <a:ea typeface="微软雅黑" pitchFamily="34" charset="-122"/>
              </a:rPr>
              <a:t>2</a:t>
            </a:r>
            <a:r>
              <a:rPr lang="zh-CN" altLang="zh-CN" sz="2000" dirty="0">
                <a:solidFill>
                  <a:schemeClr val="tx1">
                    <a:lumMod val="50000"/>
                    <a:lumOff val="50000"/>
                  </a:schemeClr>
                </a:solidFill>
                <a:latin typeface="微软雅黑" pitchFamily="34" charset="-122"/>
                <a:ea typeface="微软雅黑" pitchFamily="34" charset="-122"/>
              </a:rPr>
              <a:t>页更新文档版本，记得改变红色字体颜色。</a:t>
            </a:r>
          </a:p>
          <a:p>
            <a:r>
              <a:rPr lang="zh-CN" altLang="zh-CN" sz="2000" dirty="0">
                <a:solidFill>
                  <a:srgbClr val="FF0000"/>
                </a:solidFill>
                <a:latin typeface="微软雅黑" pitchFamily="34" charset="-122"/>
                <a:ea typeface="微软雅黑" pitchFamily="34" charset="-122"/>
              </a:rPr>
              <a:t>注意</a:t>
            </a:r>
            <a:r>
              <a:rPr lang="en-US" altLang="zh-CN" sz="2000" dirty="0">
                <a:solidFill>
                  <a:srgbClr val="FF0000"/>
                </a:solidFill>
                <a:latin typeface="微软雅黑" pitchFamily="34" charset="-122"/>
                <a:ea typeface="微软雅黑" pitchFamily="34" charset="-122"/>
              </a:rPr>
              <a:t>3</a:t>
            </a:r>
            <a:r>
              <a:rPr lang="zh-CN" altLang="zh-CN" sz="2000" dirty="0">
                <a:solidFill>
                  <a:srgbClr val="FF0000"/>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当出现代码清单和实际设计矛盾时，应先组内通报并讨论，再决定修改实际代码还是代码清单。</a:t>
            </a:r>
          </a:p>
        </p:txBody>
      </p:sp>
    </p:spTree>
    <p:extLst>
      <p:ext uri="{BB962C8B-B14F-4D97-AF65-F5344CB8AC3E}">
        <p14:creationId xmlns:p14="http://schemas.microsoft.com/office/powerpoint/2010/main" val="423800336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166386" y="451382"/>
            <a:ext cx="2943573"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5.2</a:t>
            </a:r>
            <a:r>
              <a:rPr lang="zh-CN" altLang="en-US" sz="3600" b="1" cap="small" dirty="0">
                <a:solidFill>
                  <a:srgbClr val="00C3D9"/>
                </a:solidFill>
                <a:latin typeface="微软雅黑" panose="020B0503020204020204" pitchFamily="34" charset="-122"/>
                <a:ea typeface="微软雅黑" panose="020B0503020204020204" pitchFamily="34" charset="-122"/>
              </a:rPr>
              <a:t>系统简述</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331442" y="1217989"/>
            <a:ext cx="8743907" cy="1564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5" name="文本框 14"/>
          <p:cNvSpPr txBox="1"/>
          <p:nvPr/>
        </p:nvSpPr>
        <p:spPr>
          <a:xfrm>
            <a:off x="125440" y="1217989"/>
            <a:ext cx="2059537" cy="584775"/>
          </a:xfrm>
          <a:prstGeom prst="rect">
            <a:avLst/>
          </a:prstGeom>
          <a:noFill/>
        </p:spPr>
        <p:txBody>
          <a:bodyPr wrap="square" rtlCol="0">
            <a:spAutoFit/>
          </a:bodyPr>
          <a:lstStyle/>
          <a:p>
            <a:r>
              <a:rPr lang="zh-CN" altLang="en-US" sz="3200" b="1" dirty="0">
                <a:solidFill>
                  <a:srgbClr val="00C3D9"/>
                </a:solidFill>
                <a:latin typeface="微软雅黑" pitchFamily="34" charset="-122"/>
                <a:ea typeface="微软雅黑" pitchFamily="34" charset="-122"/>
              </a:rPr>
              <a:t>代码分工</a:t>
            </a:r>
          </a:p>
        </p:txBody>
      </p:sp>
      <p:graphicFrame>
        <p:nvGraphicFramePr>
          <p:cNvPr id="16" name="表格 15"/>
          <p:cNvGraphicFramePr>
            <a:graphicFrameLocks noGrp="1"/>
          </p:cNvGraphicFramePr>
          <p:nvPr>
            <p:extLst>
              <p:ext uri="{D42A27DB-BD31-4B8C-83A1-F6EECF244321}">
                <p14:modId xmlns:p14="http://schemas.microsoft.com/office/powerpoint/2010/main" val="3783818058"/>
              </p:ext>
            </p:extLst>
          </p:nvPr>
        </p:nvGraphicFramePr>
        <p:xfrm>
          <a:off x="2017797" y="1521565"/>
          <a:ext cx="9240750" cy="5232400"/>
        </p:xfrm>
        <a:graphic>
          <a:graphicData uri="http://schemas.openxmlformats.org/drawingml/2006/table">
            <a:tbl>
              <a:tblPr firstRow="1" firstCol="1" bandRow="1"/>
              <a:tblGrid>
                <a:gridCol w="1987464">
                  <a:extLst>
                    <a:ext uri="{9D8B030D-6E8A-4147-A177-3AD203B41FA5}">
                      <a16:colId xmlns:a16="http://schemas.microsoft.com/office/drawing/2014/main" xmlns="" val="20000"/>
                    </a:ext>
                  </a:extLst>
                </a:gridCol>
                <a:gridCol w="1987464">
                  <a:extLst>
                    <a:ext uri="{9D8B030D-6E8A-4147-A177-3AD203B41FA5}">
                      <a16:colId xmlns:a16="http://schemas.microsoft.com/office/drawing/2014/main" xmlns="" val="20001"/>
                    </a:ext>
                  </a:extLst>
                </a:gridCol>
                <a:gridCol w="1987464">
                  <a:extLst>
                    <a:ext uri="{9D8B030D-6E8A-4147-A177-3AD203B41FA5}">
                      <a16:colId xmlns:a16="http://schemas.microsoft.com/office/drawing/2014/main" xmlns="" val="20002"/>
                    </a:ext>
                  </a:extLst>
                </a:gridCol>
                <a:gridCol w="1092786">
                  <a:extLst>
                    <a:ext uri="{9D8B030D-6E8A-4147-A177-3AD203B41FA5}">
                      <a16:colId xmlns:a16="http://schemas.microsoft.com/office/drawing/2014/main" xmlns="" val="20003"/>
                    </a:ext>
                  </a:extLst>
                </a:gridCol>
                <a:gridCol w="1092786">
                  <a:extLst>
                    <a:ext uri="{9D8B030D-6E8A-4147-A177-3AD203B41FA5}">
                      <a16:colId xmlns:a16="http://schemas.microsoft.com/office/drawing/2014/main" xmlns="" val="20004"/>
                    </a:ext>
                  </a:extLst>
                </a:gridCol>
                <a:gridCol w="1092786">
                  <a:extLst>
                    <a:ext uri="{9D8B030D-6E8A-4147-A177-3AD203B41FA5}">
                      <a16:colId xmlns:a16="http://schemas.microsoft.com/office/drawing/2014/main" xmlns="" val="20005"/>
                    </a:ext>
                  </a:extLst>
                </a:gridCol>
              </a:tblGrid>
              <a:tr h="175260">
                <a:tc>
                  <a:txBody>
                    <a:bodyPr/>
                    <a:lstStyle/>
                    <a:p>
                      <a:pPr indent="304800" algn="just">
                        <a:spcBef>
                          <a:spcPts val="600"/>
                        </a:spcBef>
                        <a:spcAft>
                          <a:spcPts val="600"/>
                        </a:spcAft>
                      </a:pPr>
                      <a:r>
                        <a:rPr lang="zh-CN" sz="2000" kern="1200" dirty="0">
                          <a:solidFill>
                            <a:schemeClr val="tx1">
                              <a:lumMod val="50000"/>
                              <a:lumOff val="50000"/>
                            </a:schemeClr>
                          </a:solidFill>
                          <a:latin typeface="微软雅黑" pitchFamily="34" charset="-122"/>
                          <a:ea typeface="微软雅黑" pitchFamily="34" charset="-122"/>
                          <a:cs typeface="+mn-cs"/>
                        </a:rPr>
                        <a:t>一级分类</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二级分类</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三级分类</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rgbClr val="FF0000"/>
                          </a:solidFill>
                          <a:latin typeface="微软雅黑" pitchFamily="34" charset="-122"/>
                          <a:ea typeface="微软雅黑" pitchFamily="34" charset="-122"/>
                          <a:cs typeface="+mn-cs"/>
                        </a:rPr>
                        <a:t>设计</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rgbClr val="FF0000"/>
                          </a:solidFill>
                          <a:latin typeface="微软雅黑" pitchFamily="34" charset="-122"/>
                          <a:ea typeface="微软雅黑" pitchFamily="34" charset="-122"/>
                          <a:cs typeface="+mn-cs"/>
                        </a:rPr>
                        <a:t>实现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rgbClr val="FF0000"/>
                          </a:solidFill>
                          <a:latin typeface="微软雅黑" pitchFamily="34" charset="-122"/>
                          <a:ea typeface="微软雅黑" pitchFamily="34" charset="-122"/>
                          <a:cs typeface="+mn-cs"/>
                        </a:rPr>
                        <a:t>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175260">
                <a:tc rowSpan="9">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前端</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6">
                  <a:txBody>
                    <a:bodyPr/>
                    <a:lstStyle/>
                    <a:p>
                      <a:pPr algn="just">
                        <a:spcAft>
                          <a:spcPts val="0"/>
                        </a:spcAft>
                      </a:pPr>
                      <a:r>
                        <a:rPr lang="en-US" sz="2000" kern="1200" dirty="0">
                          <a:solidFill>
                            <a:schemeClr val="tx1">
                              <a:lumMod val="50000"/>
                              <a:lumOff val="50000"/>
                            </a:schemeClr>
                          </a:solidFill>
                          <a:latin typeface="微软雅黑" pitchFamily="34" charset="-122"/>
                          <a:ea typeface="微软雅黑" pitchFamily="34" charset="-122"/>
                          <a:cs typeface="+mn-cs"/>
                        </a:rPr>
                        <a:t>UI</a:t>
                      </a:r>
                      <a:r>
                        <a:rPr lang="zh-CN" sz="2000" kern="1200" dirty="0">
                          <a:solidFill>
                            <a:schemeClr val="tx1">
                              <a:lumMod val="50000"/>
                              <a:lumOff val="50000"/>
                            </a:schemeClr>
                          </a:solidFill>
                          <a:latin typeface="微软雅黑" pitchFamily="34" charset="-122"/>
                          <a:ea typeface="微软雅黑" pitchFamily="34" charset="-122"/>
                          <a:cs typeface="+mn-cs"/>
                        </a:rPr>
                        <a:t>用户界面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9">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9">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02"/>
                  </a:ext>
                </a:extLst>
              </a:tr>
              <a:tr h="17526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逻辑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03"/>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04"/>
                  </a:ext>
                </a:extLst>
              </a:tr>
              <a:tr h="17526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美工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05"/>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06"/>
                  </a:ext>
                </a:extLst>
              </a:tr>
              <a:tr h="175260">
                <a:tc vMerge="1">
                  <a:txBody>
                    <a:bodyPr/>
                    <a:lstStyle/>
                    <a:p>
                      <a:endParaRPr lang="zh-CN" altLang="en-US"/>
                    </a:p>
                  </a:txBody>
                  <a:tcPr/>
                </a:tc>
                <a:tc rowSpan="3">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美工素材</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可自制素材</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07"/>
                  </a:ext>
                </a:extLst>
              </a:tr>
              <a:tr h="17526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不可自制素材</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08"/>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09"/>
                  </a:ext>
                </a:extLst>
              </a:tr>
              <a:tr h="175260">
                <a:tc rowSpan="9">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后端</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4">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数据库交互</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本地数据库</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4">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11"/>
                  </a:ext>
                </a:extLst>
              </a:tr>
              <a:tr h="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云服务器数据库</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12"/>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xmlns="" val="10013"/>
                  </a:ext>
                </a:extLst>
              </a:tr>
              <a:tr h="175260">
                <a:tc vMerge="1">
                  <a:txBody>
                    <a:bodyPr/>
                    <a:lstStyle/>
                    <a:p>
                      <a:endParaRPr lang="zh-CN" altLang="en-US"/>
                    </a:p>
                  </a:txBody>
                  <a:tcPr/>
                </a:tc>
                <a:tc rowSpan="3">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游戏运行逻辑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前后端对接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rowSpan="4">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4">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核心运行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16"/>
                  </a:ext>
                </a:extLst>
              </a:tr>
              <a:tr h="0">
                <a:tc vMerge="1">
                  <a:txBody>
                    <a:bodyPr/>
                    <a:lstStyle/>
                    <a:p>
                      <a:endParaRPr lang="zh-CN" altLang="en-US"/>
                    </a:p>
                  </a:txBody>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类设计及实现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常量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17"/>
                  </a:ext>
                </a:extLst>
              </a:tr>
              <a:tr h="0">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函数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xmlns="" val="10018"/>
                  </a:ext>
                </a:extLst>
              </a:tr>
            </a:tbl>
          </a:graphicData>
        </a:graphic>
      </p:graphicFrame>
    </p:spTree>
    <p:extLst>
      <p:ext uri="{BB962C8B-B14F-4D97-AF65-F5344CB8AC3E}">
        <p14:creationId xmlns:p14="http://schemas.microsoft.com/office/powerpoint/2010/main" val="159323537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72382" y="146989"/>
            <a:ext cx="280684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5.3</a:t>
            </a:r>
            <a:r>
              <a:rPr lang="zh-CN" altLang="en-US" sz="3600" b="1" cap="small" dirty="0">
                <a:solidFill>
                  <a:srgbClr val="00C3D9"/>
                </a:solidFill>
                <a:latin typeface="微软雅黑" panose="020B0503020204020204" pitchFamily="34" charset="-122"/>
                <a:ea typeface="微软雅黑" panose="020B0503020204020204" pitchFamily="34" charset="-122"/>
              </a:rPr>
              <a:t>详细代码</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08124" y="966837"/>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pic>
        <p:nvPicPr>
          <p:cNvPr id="14" name="图片 13"/>
          <p:cNvPicPr/>
          <p:nvPr/>
        </p:nvPicPr>
        <p:blipFill>
          <a:blip r:embed="rId3">
            <a:extLst>
              <a:ext uri="{28A0092B-C50C-407E-A947-70E740481C1C}">
                <a14:useLocalDpi xmlns:a14="http://schemas.microsoft.com/office/drawing/2010/main" val="0"/>
              </a:ext>
            </a:extLst>
          </a:blip>
          <a:srcRect/>
          <a:stretch>
            <a:fillRect/>
          </a:stretch>
        </p:blipFill>
        <p:spPr bwMode="auto">
          <a:xfrm>
            <a:off x="3200979" y="1101438"/>
            <a:ext cx="5755754" cy="5758150"/>
          </a:xfrm>
          <a:prstGeom prst="rect">
            <a:avLst/>
          </a:prstGeom>
          <a:noFill/>
        </p:spPr>
      </p:pic>
      <p:sp>
        <p:nvSpPr>
          <p:cNvPr id="4" name="文本框 3"/>
          <p:cNvSpPr txBox="1"/>
          <p:nvPr/>
        </p:nvSpPr>
        <p:spPr>
          <a:xfrm>
            <a:off x="76911" y="1350235"/>
            <a:ext cx="2973937" cy="646331"/>
          </a:xfrm>
          <a:prstGeom prst="rect">
            <a:avLst/>
          </a:prstGeom>
          <a:noFill/>
        </p:spPr>
        <p:txBody>
          <a:bodyPr wrap="square" rtlCol="0">
            <a:spAutoFit/>
          </a:bodyPr>
          <a:lstStyle/>
          <a:p>
            <a:r>
              <a:rPr lang="zh-CN" altLang="en-US" sz="3600" b="1" dirty="0">
                <a:solidFill>
                  <a:srgbClr val="00C3D9"/>
                </a:solidFill>
                <a:latin typeface="微软雅黑" pitchFamily="34" charset="-122"/>
                <a:ea typeface="微软雅黑" pitchFamily="34" charset="-122"/>
              </a:rPr>
              <a:t>代码关系简图</a:t>
            </a:r>
          </a:p>
        </p:txBody>
      </p:sp>
      <p:sp>
        <p:nvSpPr>
          <p:cNvPr id="12" name="文本框 11"/>
          <p:cNvSpPr txBox="1"/>
          <p:nvPr/>
        </p:nvSpPr>
        <p:spPr>
          <a:xfrm>
            <a:off x="351654" y="1949821"/>
            <a:ext cx="2545369" cy="707886"/>
          </a:xfrm>
          <a:prstGeom prst="rect">
            <a:avLst/>
          </a:prstGeom>
          <a:noFill/>
        </p:spPr>
        <p:txBody>
          <a:bodyPr wrap="square" rtlCol="0">
            <a:spAutoFit/>
          </a:bodyPr>
          <a:lstStyle/>
          <a:p>
            <a:pPr algn="just" defTabSz="1219170"/>
            <a:r>
              <a:rPr lang="en-US" altLang="zh-CN" sz="2000" dirty="0">
                <a:solidFill>
                  <a:srgbClr val="FF0000"/>
                </a:solidFill>
                <a:latin typeface="微软雅黑" pitchFamily="34" charset="-122"/>
                <a:ea typeface="微软雅黑" pitchFamily="34" charset="-122"/>
              </a:rPr>
              <a:t>//</a:t>
            </a:r>
            <a:r>
              <a:rPr lang="zh-CN" altLang="en-US" sz="2000" dirty="0">
                <a:solidFill>
                  <a:srgbClr val="FF0000"/>
                </a:solidFill>
                <a:latin typeface="微软雅黑" pitchFamily="34" charset="-122"/>
                <a:ea typeface="微软雅黑" pitchFamily="34" charset="-122"/>
              </a:rPr>
              <a:t>详细代码请看代码清单文案</a:t>
            </a:r>
          </a:p>
        </p:txBody>
      </p:sp>
    </p:spTree>
    <p:extLst>
      <p:ext uri="{BB962C8B-B14F-4D97-AF65-F5344CB8AC3E}">
        <p14:creationId xmlns:p14="http://schemas.microsoft.com/office/powerpoint/2010/main" val="162701791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662304" y="0"/>
            <a:ext cx="280684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5.3</a:t>
            </a:r>
            <a:r>
              <a:rPr lang="zh-CN" altLang="en-US" sz="3600" b="1" cap="small" dirty="0">
                <a:solidFill>
                  <a:srgbClr val="00C3D9"/>
                </a:solidFill>
                <a:latin typeface="微软雅黑" panose="020B0503020204020204" pitchFamily="34" charset="-122"/>
                <a:ea typeface="微软雅黑" panose="020B0503020204020204" pitchFamily="34" charset="-122"/>
              </a:rPr>
              <a:t>详细代码</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194479" y="61943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47938" y="777667"/>
            <a:ext cx="2973937" cy="646331"/>
          </a:xfrm>
          <a:prstGeom prst="rect">
            <a:avLst/>
          </a:prstGeom>
          <a:noFill/>
        </p:spPr>
        <p:txBody>
          <a:bodyPr wrap="square" rtlCol="0">
            <a:spAutoFit/>
          </a:bodyPr>
          <a:lstStyle/>
          <a:p>
            <a:r>
              <a:rPr lang="zh-CN" altLang="en-US" sz="3600" b="1" dirty="0">
                <a:solidFill>
                  <a:srgbClr val="00C3D9"/>
                </a:solidFill>
                <a:latin typeface="微软雅黑" pitchFamily="34" charset="-122"/>
                <a:ea typeface="微软雅黑" pitchFamily="34" charset="-122"/>
              </a:rPr>
              <a:t>代码关系简图</a:t>
            </a:r>
          </a:p>
        </p:txBody>
      </p:sp>
      <p:pic>
        <p:nvPicPr>
          <p:cNvPr id="13" name="图片 12"/>
          <p:cNvPicPr>
            <a:picLocks noChangeAspect="1"/>
          </p:cNvPicPr>
          <p:nvPr/>
        </p:nvPicPr>
        <p:blipFill>
          <a:blip r:embed="rId3"/>
          <a:stretch>
            <a:fillRect/>
          </a:stretch>
        </p:blipFill>
        <p:spPr>
          <a:xfrm>
            <a:off x="1850010" y="1423998"/>
            <a:ext cx="8431428" cy="5074968"/>
          </a:xfrm>
          <a:prstGeom prst="rect">
            <a:avLst/>
          </a:prstGeom>
        </p:spPr>
      </p:pic>
    </p:spTree>
    <p:extLst>
      <p:ext uri="{BB962C8B-B14F-4D97-AF65-F5344CB8AC3E}">
        <p14:creationId xmlns:p14="http://schemas.microsoft.com/office/powerpoint/2010/main" val="6600482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662304" y="0"/>
            <a:ext cx="280684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5.3</a:t>
            </a:r>
            <a:r>
              <a:rPr lang="zh-CN" altLang="en-US" sz="3600" b="1" cap="small" dirty="0">
                <a:solidFill>
                  <a:srgbClr val="00C3D9"/>
                </a:solidFill>
                <a:latin typeface="微软雅黑" panose="020B0503020204020204" pitchFamily="34" charset="-122"/>
                <a:ea typeface="微软雅黑" panose="020B0503020204020204" pitchFamily="34" charset="-122"/>
              </a:rPr>
              <a:t>详细代码</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194479" y="61943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47938" y="777667"/>
            <a:ext cx="2973937" cy="646331"/>
          </a:xfrm>
          <a:prstGeom prst="rect">
            <a:avLst/>
          </a:prstGeom>
          <a:noFill/>
        </p:spPr>
        <p:txBody>
          <a:bodyPr wrap="square" rtlCol="0">
            <a:spAutoFit/>
          </a:bodyPr>
          <a:lstStyle/>
          <a:p>
            <a:r>
              <a:rPr lang="zh-CN" altLang="en-US" sz="3600" b="1" dirty="0">
                <a:solidFill>
                  <a:srgbClr val="00C3D9"/>
                </a:solidFill>
                <a:latin typeface="微软雅黑" pitchFamily="34" charset="-122"/>
                <a:ea typeface="微软雅黑" pitchFamily="34" charset="-122"/>
              </a:rPr>
              <a:t>代码关系简图</a:t>
            </a:r>
          </a:p>
        </p:txBody>
      </p:sp>
      <p:pic>
        <p:nvPicPr>
          <p:cNvPr id="2" name="图片 1"/>
          <p:cNvPicPr>
            <a:picLocks noChangeAspect="1"/>
          </p:cNvPicPr>
          <p:nvPr/>
        </p:nvPicPr>
        <p:blipFill>
          <a:blip r:embed="rId3"/>
          <a:stretch>
            <a:fillRect/>
          </a:stretch>
        </p:blipFill>
        <p:spPr>
          <a:xfrm>
            <a:off x="2083520" y="1315062"/>
            <a:ext cx="8305080" cy="5383066"/>
          </a:xfrm>
          <a:prstGeom prst="rect">
            <a:avLst/>
          </a:prstGeom>
        </p:spPr>
      </p:pic>
    </p:spTree>
    <p:extLst>
      <p:ext uri="{BB962C8B-B14F-4D97-AF65-F5344CB8AC3E}">
        <p14:creationId xmlns:p14="http://schemas.microsoft.com/office/powerpoint/2010/main" val="141441116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6479487" y="1583541"/>
            <a:ext cx="3268356"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5.4.1</a:t>
            </a:r>
            <a:r>
              <a:rPr lang="zh-CN" altLang="en-US" sz="3200" b="1" cap="small" dirty="0">
                <a:solidFill>
                  <a:srgbClr val="00C3D9"/>
                </a:solidFill>
                <a:latin typeface="微软雅黑" panose="020B0503020204020204" pitchFamily="34" charset="-122"/>
                <a:ea typeface="微软雅黑" panose="020B0503020204020204" pitchFamily="34" charset="-122"/>
              </a:rPr>
              <a:t>编写目的</a:t>
            </a:r>
            <a:endParaRPr lang="en-US" sz="32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Rectangle 2"/>
          <p:cNvSpPr/>
          <p:nvPr/>
        </p:nvSpPr>
        <p:spPr>
          <a:xfrm>
            <a:off x="3247798" y="3800659"/>
            <a:ext cx="3168352" cy="2332788"/>
          </a:xfrm>
          <a:prstGeom prst="rect">
            <a:avLst/>
          </a:prstGeom>
          <a:blipFill dpi="0" rotWithShape="1">
            <a:blip r:embed="rId3" cstate="screen">
              <a:extLst>
                <a:ext uri="{28A0092B-C50C-407E-A947-70E740481C1C}">
                  <a14:useLocalDpi xmlns:a14="http://schemas.microsoft.com/office/drawing/2010/main"/>
                </a:ext>
              </a:extLst>
            </a:blip>
            <a:srcRect/>
            <a:tile tx="-990600" ty="-914400" sx="49000" sy="49000" flip="none" algn="tl"/>
          </a:blipFill>
          <a:ln w="57150">
            <a:solidFill>
              <a:srgbClr val="02898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6" name="TextBox 15"/>
          <p:cNvSpPr txBox="1"/>
          <p:nvPr/>
        </p:nvSpPr>
        <p:spPr>
          <a:xfrm>
            <a:off x="6479487" y="2313122"/>
            <a:ext cx="4836920" cy="830997"/>
          </a:xfrm>
          <a:prstGeom prst="rect">
            <a:avLst/>
          </a:prstGeom>
          <a:noFill/>
        </p:spPr>
        <p:txBody>
          <a:bodyPr wrap="square" rtlCol="0">
            <a:spAutoFit/>
          </a:bodyPr>
          <a:lstStyle/>
          <a:p>
            <a:pPr lvl="0"/>
            <a:r>
              <a:rPr lang="zh-CN" altLang="zh-CN" sz="2400" b="1" dirty="0">
                <a:solidFill>
                  <a:srgbClr val="FF0000"/>
                </a:solidFill>
                <a:latin typeface="微软雅黑" pitchFamily="34" charset="-122"/>
                <a:ea typeface="微软雅黑" pitchFamily="34" charset="-122"/>
              </a:rPr>
              <a:t>测试时，</a:t>
            </a:r>
            <a:r>
              <a:rPr lang="zh-CN" altLang="zh-CN" sz="2400" b="1" dirty="0">
                <a:solidFill>
                  <a:schemeClr val="tx1">
                    <a:lumMod val="50000"/>
                    <a:lumOff val="50000"/>
                  </a:schemeClr>
                </a:solidFill>
                <a:latin typeface="微软雅黑" pitchFamily="34" charset="-122"/>
                <a:ea typeface="微软雅黑" pitchFamily="34" charset="-122"/>
              </a:rPr>
              <a:t>帮助测试人员进行测试。</a:t>
            </a:r>
          </a:p>
          <a:p>
            <a:pPr lvl="0"/>
            <a:r>
              <a:rPr lang="zh-CN" altLang="zh-CN" sz="2400" b="1" dirty="0">
                <a:solidFill>
                  <a:srgbClr val="FF0000"/>
                </a:solidFill>
                <a:latin typeface="微软雅黑" pitchFamily="34" charset="-122"/>
                <a:ea typeface="微软雅黑" pitchFamily="34" charset="-122"/>
              </a:rPr>
              <a:t>评审时，</a:t>
            </a:r>
            <a:r>
              <a:rPr lang="zh-CN" altLang="zh-CN" sz="2400" b="1" dirty="0">
                <a:solidFill>
                  <a:schemeClr val="tx1">
                    <a:lumMod val="50000"/>
                    <a:lumOff val="50000"/>
                  </a:schemeClr>
                </a:solidFill>
                <a:latin typeface="微软雅黑" pitchFamily="34" charset="-122"/>
                <a:ea typeface="微软雅黑" pitchFamily="34" charset="-122"/>
              </a:rPr>
              <a:t>为评审人员提供评审对象。</a:t>
            </a:r>
          </a:p>
        </p:txBody>
      </p:sp>
      <p:sp>
        <p:nvSpPr>
          <p:cNvPr id="17" name="Rectangle 2"/>
          <p:cNvSpPr/>
          <p:nvPr/>
        </p:nvSpPr>
        <p:spPr>
          <a:xfrm>
            <a:off x="1356071" y="2073924"/>
            <a:ext cx="3442990" cy="2332788"/>
          </a:xfrm>
          <a:prstGeom prst="rect">
            <a:avLst/>
          </a:prstGeom>
          <a:blipFill dpi="0" rotWithShape="1">
            <a:blip r:embed="rId4" cstate="print">
              <a:extLst>
                <a:ext uri="{28A0092B-C50C-407E-A947-70E740481C1C}">
                  <a14:useLocalDpi xmlns:a14="http://schemas.microsoft.com/office/drawing/2010/main"/>
                </a:ext>
              </a:extLst>
            </a:blip>
            <a:srcRect/>
            <a:tile tx="-203200" ty="12700" sx="100000" sy="100000" flip="none" algn="tl"/>
          </a:blipFill>
          <a:ln w="57150">
            <a:solidFill>
              <a:srgbClr val="00C3D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5" name="矩形 14"/>
          <p:cNvSpPr/>
          <p:nvPr/>
        </p:nvSpPr>
        <p:spPr>
          <a:xfrm>
            <a:off x="5198777" y="376710"/>
            <a:ext cx="2733441" cy="646331"/>
          </a:xfrm>
          <a:prstGeom prst="rect">
            <a:avLst/>
          </a:prstGeom>
        </p:spPr>
        <p:txBody>
          <a:bodyPr wrap="none">
            <a:spAutoFit/>
          </a:bodyPr>
          <a:lstStyle/>
          <a:p>
            <a:r>
              <a:rPr lang="en-US" altLang="zh-CN" sz="3600" b="1" dirty="0">
                <a:solidFill>
                  <a:srgbClr val="00C3D9"/>
                </a:solidFill>
                <a:latin typeface="微软雅黑" pitchFamily="34" charset="-122"/>
                <a:ea typeface="微软雅黑" pitchFamily="34" charset="-122"/>
              </a:rPr>
              <a:t>5.4</a:t>
            </a:r>
            <a:r>
              <a:rPr lang="zh-CN" altLang="en-US" sz="3600" b="1" dirty="0">
                <a:solidFill>
                  <a:srgbClr val="00C3D9"/>
                </a:solidFill>
                <a:latin typeface="微软雅黑" pitchFamily="34" charset="-122"/>
                <a:ea typeface="微软雅黑" pitchFamily="34" charset="-122"/>
              </a:rPr>
              <a:t>测试用例</a:t>
            </a:r>
            <a:endParaRPr lang="zh-CN" altLang="en-US" sz="3600" dirty="0"/>
          </a:p>
        </p:txBody>
      </p:sp>
      <p:sp>
        <p:nvSpPr>
          <p:cNvPr id="18" name="Copyright Notice"/>
          <p:cNvSpPr>
            <a:spLocks/>
          </p:cNvSpPr>
          <p:nvPr/>
        </p:nvSpPr>
        <p:spPr bwMode="auto">
          <a:xfrm>
            <a:off x="6588815" y="4688115"/>
            <a:ext cx="2909948"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5.4.3 </a:t>
            </a:r>
            <a:r>
              <a:rPr lang="zh-CN" altLang="en-US" sz="3200" b="1" cap="small" dirty="0">
                <a:solidFill>
                  <a:srgbClr val="00C3D9"/>
                </a:solidFill>
                <a:latin typeface="微软雅黑" panose="020B0503020204020204" pitchFamily="34" charset="-122"/>
                <a:ea typeface="微软雅黑" panose="020B0503020204020204" pitchFamily="34" charset="-122"/>
              </a:rPr>
              <a:t>注意事项</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9" name="Copyright Notice"/>
          <p:cNvSpPr>
            <a:spLocks/>
          </p:cNvSpPr>
          <p:nvPr/>
        </p:nvSpPr>
        <p:spPr bwMode="auto">
          <a:xfrm>
            <a:off x="6588814" y="3244903"/>
            <a:ext cx="2909949"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5.4.2 </a:t>
            </a:r>
            <a:r>
              <a:rPr lang="zh-CN" altLang="en-US" sz="3200" b="1" cap="small" dirty="0">
                <a:solidFill>
                  <a:srgbClr val="00C3D9"/>
                </a:solidFill>
                <a:latin typeface="微软雅黑" panose="020B0503020204020204" pitchFamily="34" charset="-122"/>
                <a:ea typeface="微软雅黑" panose="020B0503020204020204" pitchFamily="34" charset="-122"/>
              </a:rPr>
              <a:t>阅读对象</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6330412" y="3898881"/>
            <a:ext cx="5109091" cy="581057"/>
          </a:xfrm>
          <a:prstGeom prst="rect">
            <a:avLst/>
          </a:prstGeom>
        </p:spPr>
        <p:txBody>
          <a:bodyPr wrap="none">
            <a:spAutoFit/>
          </a:bodyPr>
          <a:lstStyle/>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设计人员，测试人员和评审人员。</a:t>
            </a:r>
          </a:p>
        </p:txBody>
      </p:sp>
      <p:sp>
        <p:nvSpPr>
          <p:cNvPr id="13" name="矩形 12"/>
          <p:cNvSpPr/>
          <p:nvPr/>
        </p:nvSpPr>
        <p:spPr>
          <a:xfrm>
            <a:off x="6663054" y="5234700"/>
            <a:ext cx="4443806" cy="1200329"/>
          </a:xfrm>
          <a:prstGeom prst="rect">
            <a:avLst/>
          </a:prstGeom>
        </p:spPr>
        <p:txBody>
          <a:bodyPr wrap="square">
            <a:spAutoFit/>
          </a:bodyPr>
          <a:lstStyle/>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测试需要按照测试用例和相关方法范例，不可以盲目测试。</a:t>
            </a:r>
          </a:p>
        </p:txBody>
      </p:sp>
    </p:spTree>
    <p:extLst>
      <p:ext uri="{BB962C8B-B14F-4D97-AF65-F5344CB8AC3E}">
        <p14:creationId xmlns:p14="http://schemas.microsoft.com/office/powerpoint/2010/main" val="14076985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72382" y="146989"/>
            <a:ext cx="269574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5.5</a:t>
            </a:r>
            <a:r>
              <a:rPr lang="zh-CN" altLang="en-US" sz="3600" b="1" cap="small" dirty="0">
                <a:solidFill>
                  <a:srgbClr val="00C3D9"/>
                </a:solidFill>
                <a:latin typeface="微软雅黑" panose="020B0503020204020204" pitchFamily="34" charset="-122"/>
                <a:ea typeface="微软雅黑" panose="020B0503020204020204" pitchFamily="34" charset="-122"/>
              </a:rPr>
              <a:t>测试计划</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08124" y="966837"/>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141779" y="1043037"/>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5.5.1</a:t>
            </a:r>
            <a:r>
              <a:rPr lang="zh-CN" altLang="en-US" sz="2800" b="1" dirty="0">
                <a:solidFill>
                  <a:srgbClr val="00C3D9"/>
                </a:solidFill>
                <a:latin typeface="微软雅黑" pitchFamily="34" charset="-122"/>
                <a:ea typeface="微软雅黑" pitchFamily="34" charset="-122"/>
              </a:rPr>
              <a:t>进度安排</a:t>
            </a:r>
          </a:p>
        </p:txBody>
      </p:sp>
      <p:pic>
        <p:nvPicPr>
          <p:cNvPr id="15" name="图片 14"/>
          <p:cNvPicPr/>
          <p:nvPr/>
        </p:nvPicPr>
        <p:blipFill>
          <a:blip r:embed="rId3"/>
          <a:stretch>
            <a:fillRect/>
          </a:stretch>
        </p:blipFill>
        <p:spPr>
          <a:xfrm>
            <a:off x="141779" y="1566257"/>
            <a:ext cx="5708906" cy="3691904"/>
          </a:xfrm>
          <a:prstGeom prst="rect">
            <a:avLst/>
          </a:prstGeom>
        </p:spPr>
      </p:pic>
      <p:pic>
        <p:nvPicPr>
          <p:cNvPr id="16" name="图片 15"/>
          <p:cNvPicPr/>
          <p:nvPr/>
        </p:nvPicPr>
        <p:blipFill>
          <a:blip r:embed="rId4"/>
          <a:stretch>
            <a:fillRect/>
          </a:stretch>
        </p:blipFill>
        <p:spPr>
          <a:xfrm>
            <a:off x="6065724" y="1597941"/>
            <a:ext cx="5906934" cy="3660219"/>
          </a:xfrm>
          <a:prstGeom prst="rect">
            <a:avLst/>
          </a:prstGeom>
        </p:spPr>
      </p:pic>
    </p:spTree>
    <p:extLst>
      <p:ext uri="{BB962C8B-B14F-4D97-AF65-F5344CB8AC3E}">
        <p14:creationId xmlns:p14="http://schemas.microsoft.com/office/powerpoint/2010/main" val="58172750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141779" y="479015"/>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5.5.1 </a:t>
            </a:r>
            <a:r>
              <a:rPr lang="zh-CN" altLang="en-US" sz="2800" b="1" dirty="0">
                <a:solidFill>
                  <a:srgbClr val="00C3D9"/>
                </a:solidFill>
                <a:latin typeface="微软雅黑" pitchFamily="34" charset="-122"/>
                <a:ea typeface="微软雅黑" pitchFamily="34" charset="-122"/>
              </a:rPr>
              <a:t>进度安排</a:t>
            </a:r>
          </a:p>
        </p:txBody>
      </p:sp>
      <p:pic>
        <p:nvPicPr>
          <p:cNvPr id="17" name="图片 16"/>
          <p:cNvPicPr/>
          <p:nvPr/>
        </p:nvPicPr>
        <p:blipFill>
          <a:blip r:embed="rId3"/>
          <a:stretch>
            <a:fillRect/>
          </a:stretch>
        </p:blipFill>
        <p:spPr>
          <a:xfrm>
            <a:off x="1159232" y="1216098"/>
            <a:ext cx="5274310" cy="3060065"/>
          </a:xfrm>
          <a:prstGeom prst="rect">
            <a:avLst/>
          </a:prstGeom>
        </p:spPr>
      </p:pic>
      <p:sp>
        <p:nvSpPr>
          <p:cNvPr id="12" name="矩形 11"/>
          <p:cNvSpPr/>
          <p:nvPr/>
        </p:nvSpPr>
        <p:spPr>
          <a:xfrm>
            <a:off x="988464" y="4510383"/>
            <a:ext cx="6092825" cy="1996829"/>
          </a:xfrm>
          <a:prstGeom prst="rect">
            <a:avLst/>
          </a:prstGeom>
        </p:spPr>
        <p:txBody>
          <a:bodyPr>
            <a:spAutoFit/>
          </a:bodyPr>
          <a:lstStyle/>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起始时间：</a:t>
            </a:r>
            <a:r>
              <a:rPr lang="en-US" altLang="zh-CN" sz="2400" b="1" dirty="0">
                <a:solidFill>
                  <a:schemeClr val="tx1">
                    <a:lumMod val="50000"/>
                    <a:lumOff val="50000"/>
                  </a:schemeClr>
                </a:solidFill>
                <a:latin typeface="微软雅黑" pitchFamily="34" charset="-122"/>
                <a:ea typeface="微软雅黑" pitchFamily="34" charset="-122"/>
              </a:rPr>
              <a:t>5</a:t>
            </a:r>
            <a:r>
              <a:rPr lang="zh-CN" altLang="zh-CN" sz="2400" b="1" dirty="0">
                <a:solidFill>
                  <a:schemeClr val="tx1">
                    <a:lumMod val="50000"/>
                    <a:lumOff val="50000"/>
                  </a:schemeClr>
                </a:solidFill>
                <a:latin typeface="微软雅黑" pitchFamily="34" charset="-122"/>
                <a:ea typeface="微软雅黑" pitchFamily="34" charset="-122"/>
              </a:rPr>
              <a:t>月</a:t>
            </a:r>
            <a:r>
              <a:rPr lang="en-US" altLang="zh-CN" sz="2400" b="1" dirty="0">
                <a:solidFill>
                  <a:schemeClr val="tx1">
                    <a:lumMod val="50000"/>
                    <a:lumOff val="50000"/>
                  </a:schemeClr>
                </a:solidFill>
                <a:latin typeface="微软雅黑" pitchFamily="34" charset="-122"/>
                <a:ea typeface="微软雅黑" pitchFamily="34" charset="-122"/>
              </a:rPr>
              <a:t>21</a:t>
            </a:r>
            <a:r>
              <a:rPr lang="zh-CN" altLang="zh-CN" sz="2400" b="1" dirty="0">
                <a:solidFill>
                  <a:schemeClr val="tx1">
                    <a:lumMod val="50000"/>
                    <a:lumOff val="50000"/>
                  </a:schemeClr>
                </a:solidFill>
                <a:latin typeface="微软雅黑" pitchFamily="34" charset="-122"/>
                <a:ea typeface="微软雅黑" pitchFamily="34" charset="-122"/>
              </a:rPr>
              <a:t>日。</a:t>
            </a:r>
          </a:p>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结束时间：</a:t>
            </a:r>
            <a:r>
              <a:rPr lang="en-US" altLang="zh-CN" sz="2400" b="1" dirty="0">
                <a:solidFill>
                  <a:schemeClr val="tx1">
                    <a:lumMod val="50000"/>
                    <a:lumOff val="50000"/>
                  </a:schemeClr>
                </a:solidFill>
                <a:latin typeface="微软雅黑" pitchFamily="34" charset="-122"/>
                <a:ea typeface="微软雅黑" pitchFamily="34" charset="-122"/>
              </a:rPr>
              <a:t>6</a:t>
            </a:r>
            <a:r>
              <a:rPr lang="zh-CN" altLang="zh-CN" sz="2400" b="1" dirty="0">
                <a:solidFill>
                  <a:schemeClr val="tx1">
                    <a:lumMod val="50000"/>
                    <a:lumOff val="50000"/>
                  </a:schemeClr>
                </a:solidFill>
                <a:latin typeface="微软雅黑" pitchFamily="34" charset="-122"/>
                <a:ea typeface="微软雅黑" pitchFamily="34" charset="-122"/>
              </a:rPr>
              <a:t>月</a:t>
            </a:r>
            <a:r>
              <a:rPr lang="en-US" altLang="zh-CN" sz="2400" b="1" dirty="0">
                <a:solidFill>
                  <a:schemeClr val="tx1">
                    <a:lumMod val="50000"/>
                    <a:lumOff val="50000"/>
                  </a:schemeClr>
                </a:solidFill>
                <a:latin typeface="微软雅黑" pitchFamily="34" charset="-122"/>
                <a:ea typeface="微软雅黑" pitchFamily="34" charset="-122"/>
              </a:rPr>
              <a:t>18</a:t>
            </a:r>
            <a:r>
              <a:rPr lang="zh-CN" altLang="zh-CN" sz="2400" b="1" dirty="0">
                <a:solidFill>
                  <a:schemeClr val="tx1">
                    <a:lumMod val="50000"/>
                    <a:lumOff val="50000"/>
                  </a:schemeClr>
                </a:solidFill>
                <a:latin typeface="微软雅黑" pitchFamily="34" charset="-122"/>
                <a:ea typeface="微软雅黑" pitchFamily="34" charset="-122"/>
              </a:rPr>
              <a:t>日。</a:t>
            </a:r>
          </a:p>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实际时长：</a:t>
            </a:r>
            <a:r>
              <a:rPr lang="en-US" altLang="zh-CN" sz="2400" b="1" dirty="0">
                <a:solidFill>
                  <a:schemeClr val="tx1">
                    <a:lumMod val="50000"/>
                    <a:lumOff val="50000"/>
                  </a:schemeClr>
                </a:solidFill>
                <a:latin typeface="微软雅黑" pitchFamily="34" charset="-122"/>
                <a:ea typeface="微软雅黑" pitchFamily="34" charset="-122"/>
              </a:rPr>
              <a:t>21</a:t>
            </a:r>
            <a:r>
              <a:rPr lang="zh-CN" altLang="zh-CN" sz="2400" b="1" dirty="0">
                <a:solidFill>
                  <a:schemeClr val="tx1">
                    <a:lumMod val="50000"/>
                    <a:lumOff val="50000"/>
                  </a:schemeClr>
                </a:solidFill>
                <a:latin typeface="微软雅黑" pitchFamily="34" charset="-122"/>
                <a:ea typeface="微软雅黑" pitchFamily="34" charset="-122"/>
              </a:rPr>
              <a:t>天。</a:t>
            </a:r>
          </a:p>
        </p:txBody>
      </p:sp>
    </p:spTree>
    <p:extLst>
      <p:ext uri="{BB962C8B-B14F-4D97-AF65-F5344CB8AC3E}">
        <p14:creationId xmlns:p14="http://schemas.microsoft.com/office/powerpoint/2010/main" val="11768029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76461" y="154012"/>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5.5.2 </a:t>
            </a:r>
            <a:r>
              <a:rPr lang="zh-CN" altLang="en-US" sz="2800" b="1" dirty="0">
                <a:solidFill>
                  <a:srgbClr val="00C3D9"/>
                </a:solidFill>
                <a:latin typeface="微软雅黑" pitchFamily="34" charset="-122"/>
                <a:ea typeface="微软雅黑" pitchFamily="34" charset="-122"/>
              </a:rPr>
              <a:t>测试范围</a:t>
            </a:r>
          </a:p>
        </p:txBody>
      </p:sp>
      <p:sp>
        <p:nvSpPr>
          <p:cNvPr id="7" name="文本框 6"/>
          <p:cNvSpPr txBox="1"/>
          <p:nvPr/>
        </p:nvSpPr>
        <p:spPr>
          <a:xfrm>
            <a:off x="217551" y="2392271"/>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5.5.3 </a:t>
            </a:r>
            <a:r>
              <a:rPr lang="zh-CN" altLang="en-US" sz="2800" b="1" dirty="0">
                <a:solidFill>
                  <a:srgbClr val="00C3D9"/>
                </a:solidFill>
                <a:latin typeface="微软雅黑" pitchFamily="34" charset="-122"/>
                <a:ea typeface="微软雅黑" pitchFamily="34" charset="-122"/>
              </a:rPr>
              <a:t>测试方法</a:t>
            </a:r>
          </a:p>
        </p:txBody>
      </p:sp>
      <p:sp>
        <p:nvSpPr>
          <p:cNvPr id="3" name="矩形 2"/>
          <p:cNvSpPr/>
          <p:nvPr/>
        </p:nvSpPr>
        <p:spPr>
          <a:xfrm>
            <a:off x="217551" y="1191570"/>
            <a:ext cx="10006312" cy="581057"/>
          </a:xfrm>
          <a:prstGeom prst="rect">
            <a:avLst/>
          </a:prstGeom>
        </p:spPr>
        <p:txBody>
          <a:bodyPr wrap="square">
            <a:spAutoFit/>
          </a:bodyPr>
          <a:lstStyle/>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由于本软件规模较小，因此所有</a:t>
            </a:r>
            <a:r>
              <a:rPr lang="en-US" altLang="zh-CN" sz="2400" b="1" dirty="0">
                <a:solidFill>
                  <a:schemeClr val="tx1">
                    <a:lumMod val="50000"/>
                    <a:lumOff val="50000"/>
                  </a:schemeClr>
                </a:solidFill>
                <a:latin typeface="微软雅黑" pitchFamily="34" charset="-122"/>
                <a:ea typeface="微软雅黑" pitchFamily="34" charset="-122"/>
              </a:rPr>
              <a:t>UI</a:t>
            </a:r>
            <a:r>
              <a:rPr lang="zh-CN" altLang="zh-CN" sz="2400" b="1" dirty="0">
                <a:solidFill>
                  <a:schemeClr val="tx1">
                    <a:lumMod val="50000"/>
                    <a:lumOff val="50000"/>
                  </a:schemeClr>
                </a:solidFill>
                <a:latin typeface="微软雅黑" pitchFamily="34" charset="-122"/>
                <a:ea typeface="微软雅黑" pitchFamily="34" charset="-122"/>
              </a:rPr>
              <a:t>界面和游戏数据都需要进行测试</a:t>
            </a:r>
            <a:r>
              <a:rPr lang="zh-CN" altLang="zh-CN" sz="2000" b="1" dirty="0">
                <a:solidFill>
                  <a:schemeClr val="tx1">
                    <a:lumMod val="50000"/>
                    <a:lumOff val="50000"/>
                  </a:schemeClr>
                </a:solidFill>
                <a:latin typeface="微软雅黑" pitchFamily="34" charset="-122"/>
                <a:ea typeface="微软雅黑" pitchFamily="34" charset="-122"/>
              </a:rPr>
              <a:t>。</a:t>
            </a:r>
          </a:p>
        </p:txBody>
      </p:sp>
      <p:sp>
        <p:nvSpPr>
          <p:cNvPr id="5" name="矩形 4"/>
          <p:cNvSpPr/>
          <p:nvPr/>
        </p:nvSpPr>
        <p:spPr>
          <a:xfrm>
            <a:off x="217551" y="2868024"/>
            <a:ext cx="8316849" cy="1288943"/>
          </a:xfrm>
          <a:prstGeom prst="rect">
            <a:avLst/>
          </a:prstGeom>
        </p:spPr>
        <p:txBody>
          <a:bodyPr wrap="square">
            <a:spAutoFit/>
          </a:bodyPr>
          <a:lstStyle/>
          <a:p>
            <a:pPr indent="304800">
              <a:lnSpc>
                <a:spcPct val="150000"/>
              </a:lnSpc>
              <a:spcBef>
                <a:spcPts val="600"/>
              </a:spcBef>
              <a:spcAft>
                <a:spcPts val="600"/>
              </a:spcAft>
            </a:pPr>
            <a:r>
              <a:rPr lang="zh-CN" altLang="zh-CN" sz="2400" b="1" dirty="0">
                <a:solidFill>
                  <a:srgbClr val="FF0000"/>
                </a:solidFill>
                <a:latin typeface="微软雅黑" pitchFamily="34" charset="-122"/>
                <a:ea typeface="微软雅黑" pitchFamily="34" charset="-122"/>
              </a:rPr>
              <a:t>静态测试方法：</a:t>
            </a:r>
            <a:r>
              <a:rPr lang="zh-CN" altLang="zh-CN" sz="2400" b="1" dirty="0">
                <a:solidFill>
                  <a:schemeClr val="tx1">
                    <a:lumMod val="50000"/>
                    <a:lumOff val="50000"/>
                  </a:schemeClr>
                </a:solidFill>
                <a:latin typeface="微软雅黑" pitchFamily="34" charset="-122"/>
                <a:ea typeface="微软雅黑" pitchFamily="34" charset="-122"/>
              </a:rPr>
              <a:t>代码审查，代码走查和静态分析。</a:t>
            </a:r>
            <a:endParaRPr lang="en-US" altLang="zh-CN" sz="2400" b="1" dirty="0">
              <a:solidFill>
                <a:schemeClr val="tx1">
                  <a:lumMod val="50000"/>
                  <a:lumOff val="50000"/>
                </a:schemeClr>
              </a:solidFill>
              <a:latin typeface="微软雅黑" pitchFamily="34" charset="-122"/>
              <a:ea typeface="微软雅黑" pitchFamily="34" charset="-122"/>
            </a:endParaRPr>
          </a:p>
          <a:p>
            <a:pPr indent="304800">
              <a:lnSpc>
                <a:spcPct val="150000"/>
              </a:lnSpc>
              <a:spcBef>
                <a:spcPts val="600"/>
              </a:spcBef>
              <a:spcAft>
                <a:spcPts val="600"/>
              </a:spcAft>
            </a:pPr>
            <a:r>
              <a:rPr lang="zh-CN" altLang="zh-CN" sz="2400" b="1" dirty="0">
                <a:solidFill>
                  <a:srgbClr val="FF0000"/>
                </a:solidFill>
                <a:latin typeface="微软雅黑" pitchFamily="34" charset="-122"/>
                <a:ea typeface="微软雅黑" pitchFamily="34" charset="-122"/>
              </a:rPr>
              <a:t>动态测试方法：</a:t>
            </a:r>
            <a:r>
              <a:rPr lang="zh-CN" altLang="zh-CN" sz="2400" b="1" dirty="0">
                <a:solidFill>
                  <a:schemeClr val="tx1">
                    <a:lumMod val="50000"/>
                    <a:lumOff val="50000"/>
                  </a:schemeClr>
                </a:solidFill>
                <a:latin typeface="微软雅黑" pitchFamily="34" charset="-122"/>
                <a:ea typeface="微软雅黑" pitchFamily="34" charset="-122"/>
              </a:rPr>
              <a:t>采用白盒测试和黑盒测试。</a:t>
            </a:r>
            <a:endParaRPr lang="en-US" altLang="zh-CN" sz="2400" b="1" dirty="0">
              <a:solidFill>
                <a:schemeClr val="tx1">
                  <a:lumMod val="50000"/>
                  <a:lumOff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4598105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pic>
        <p:nvPicPr>
          <p:cNvPr id="6" name="图片 5"/>
          <p:cNvPicPr/>
          <p:nvPr/>
        </p:nvPicPr>
        <p:blipFill>
          <a:blip r:embed="rId3"/>
          <a:stretch>
            <a:fillRect/>
          </a:stretch>
        </p:blipFill>
        <p:spPr>
          <a:xfrm>
            <a:off x="2082096" y="3418544"/>
            <a:ext cx="7950317" cy="3131885"/>
          </a:xfrm>
          <a:prstGeom prst="rect">
            <a:avLst/>
          </a:prstGeom>
        </p:spPr>
      </p:pic>
      <p:sp>
        <p:nvSpPr>
          <p:cNvPr id="7" name="文本框 6"/>
          <p:cNvSpPr txBox="1"/>
          <p:nvPr/>
        </p:nvSpPr>
        <p:spPr>
          <a:xfrm>
            <a:off x="196227" y="309158"/>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5.5.4 </a:t>
            </a:r>
            <a:r>
              <a:rPr lang="zh-CN" altLang="en-US" sz="2800" b="1" dirty="0">
                <a:solidFill>
                  <a:srgbClr val="00C3D9"/>
                </a:solidFill>
                <a:latin typeface="微软雅黑" pitchFamily="34" charset="-122"/>
                <a:ea typeface="微软雅黑" pitchFamily="34" charset="-122"/>
              </a:rPr>
              <a:t>测试工具</a:t>
            </a:r>
          </a:p>
        </p:txBody>
      </p:sp>
      <p:sp>
        <p:nvSpPr>
          <p:cNvPr id="8" name="矩形 7"/>
          <p:cNvSpPr/>
          <p:nvPr/>
        </p:nvSpPr>
        <p:spPr>
          <a:xfrm>
            <a:off x="387816" y="1254192"/>
            <a:ext cx="10660838" cy="1631216"/>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测试工具名称：</a:t>
            </a:r>
            <a:r>
              <a:rPr lang="en-US" altLang="zh-CN" sz="2000" b="1" dirty="0" err="1">
                <a:solidFill>
                  <a:schemeClr val="tx1">
                    <a:lumMod val="50000"/>
                    <a:lumOff val="50000"/>
                  </a:schemeClr>
                </a:solidFill>
                <a:latin typeface="微软雅黑" pitchFamily="34" charset="-122"/>
                <a:ea typeface="微软雅黑" pitchFamily="34" charset="-122"/>
              </a:rPr>
              <a:t>DebugPanel</a:t>
            </a:r>
            <a:r>
              <a:rPr lang="zh-CN" altLang="zh-CN" sz="2000" b="1" dirty="0">
                <a:solidFill>
                  <a:schemeClr val="tx1">
                    <a:lumMod val="50000"/>
                    <a:lumOff val="50000"/>
                  </a:schemeClr>
                </a:solidFill>
                <a:latin typeface="微软雅黑" pitchFamily="34" charset="-122"/>
                <a:ea typeface="微软雅黑" pitchFamily="34" charset="-122"/>
              </a:rPr>
              <a:t>工具、</a:t>
            </a:r>
            <a:r>
              <a:rPr lang="en-US" altLang="zh-CN" sz="2000" b="1" dirty="0" err="1">
                <a:solidFill>
                  <a:schemeClr val="tx1">
                    <a:lumMod val="50000"/>
                    <a:lumOff val="50000"/>
                  </a:schemeClr>
                </a:solidFill>
                <a:latin typeface="微软雅黑" pitchFamily="34" charset="-122"/>
                <a:ea typeface="微软雅黑" pitchFamily="34" charset="-122"/>
              </a:rPr>
              <a:t>LayaAir</a:t>
            </a:r>
            <a:r>
              <a:rPr lang="en-US" altLang="zh-CN" sz="2000" b="1" dirty="0">
                <a:solidFill>
                  <a:schemeClr val="tx1">
                    <a:lumMod val="50000"/>
                    <a:lumOff val="50000"/>
                  </a:schemeClr>
                </a:solidFill>
                <a:latin typeface="微软雅黑" pitchFamily="34" charset="-122"/>
                <a:ea typeface="微软雅黑" pitchFamily="34" charset="-122"/>
              </a:rPr>
              <a:t> </a:t>
            </a:r>
            <a:r>
              <a:rPr lang="en-US" altLang="zh-CN" sz="2000" b="1" dirty="0" err="1">
                <a:solidFill>
                  <a:schemeClr val="tx1">
                    <a:lumMod val="50000"/>
                    <a:lumOff val="50000"/>
                  </a:schemeClr>
                </a:solidFill>
                <a:latin typeface="微软雅黑" pitchFamily="34" charset="-122"/>
                <a:ea typeface="微软雅黑" pitchFamily="34" charset="-122"/>
              </a:rPr>
              <a:t>DebugTool</a:t>
            </a:r>
            <a:r>
              <a:rPr lang="zh-CN" altLang="zh-CN" sz="2000" b="1" dirty="0">
                <a:solidFill>
                  <a:schemeClr val="tx1">
                    <a:lumMod val="50000"/>
                    <a:lumOff val="50000"/>
                  </a:schemeClr>
                </a:solidFill>
                <a:latin typeface="微软雅黑" pitchFamily="34" charset="-122"/>
                <a:ea typeface="微软雅黑" pitchFamily="34" charset="-122"/>
              </a:rPr>
              <a:t>调试工具。</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工具简介：</a:t>
            </a:r>
            <a:r>
              <a:rPr lang="zh-CN" altLang="zh-CN" sz="2000" b="1" dirty="0">
                <a:solidFill>
                  <a:schemeClr val="tx1">
                    <a:lumMod val="50000"/>
                    <a:lumOff val="50000"/>
                  </a:schemeClr>
                </a:solidFill>
                <a:latin typeface="微软雅黑" pitchFamily="34" charset="-122"/>
                <a:ea typeface="微软雅黑" pitchFamily="34" charset="-122"/>
              </a:rPr>
              <a:t>由于本游戏完全基于</a:t>
            </a:r>
            <a:r>
              <a:rPr lang="en-US" altLang="zh-CN" sz="2000" b="1" dirty="0" err="1">
                <a:solidFill>
                  <a:schemeClr val="tx1">
                    <a:lumMod val="50000"/>
                    <a:lumOff val="50000"/>
                  </a:schemeClr>
                </a:solidFill>
                <a:latin typeface="微软雅黑" pitchFamily="34" charset="-122"/>
                <a:ea typeface="微软雅黑" pitchFamily="34" charset="-122"/>
              </a:rPr>
              <a:t>laya</a:t>
            </a:r>
            <a:r>
              <a:rPr lang="zh-CN" altLang="zh-CN" sz="2000" b="1" dirty="0">
                <a:solidFill>
                  <a:schemeClr val="tx1">
                    <a:lumMod val="50000"/>
                    <a:lumOff val="50000"/>
                  </a:schemeClr>
                </a:solidFill>
                <a:latin typeface="微软雅黑" pitchFamily="34" charset="-122"/>
                <a:ea typeface="微软雅黑" pitchFamily="34" charset="-122"/>
              </a:rPr>
              <a:t>开发，因此</a:t>
            </a:r>
            <a:r>
              <a:rPr lang="en-US" altLang="zh-CN" sz="2000" b="1" dirty="0" err="1">
                <a:solidFill>
                  <a:schemeClr val="tx1">
                    <a:lumMod val="50000"/>
                    <a:lumOff val="50000"/>
                  </a:schemeClr>
                </a:solidFill>
                <a:latin typeface="微软雅黑" pitchFamily="34" charset="-122"/>
                <a:ea typeface="微软雅黑" pitchFamily="34" charset="-122"/>
              </a:rPr>
              <a:t>laya</a:t>
            </a:r>
            <a:r>
              <a:rPr lang="zh-CN" altLang="zh-CN" sz="2000" b="1" dirty="0">
                <a:solidFill>
                  <a:schemeClr val="tx1">
                    <a:lumMod val="50000"/>
                    <a:lumOff val="50000"/>
                  </a:schemeClr>
                </a:solidFill>
                <a:latin typeface="微软雅黑" pitchFamily="34" charset="-122"/>
                <a:ea typeface="微软雅黑" pitchFamily="34" charset="-122"/>
              </a:rPr>
              <a:t>自带的调试工具与本项目最为适配。这两个工具可以帮助开发者轻松调试并理清前端的关系和后端的数据，提高测试效率。</a:t>
            </a:r>
          </a:p>
        </p:txBody>
      </p:sp>
    </p:spTree>
    <p:extLst>
      <p:ext uri="{BB962C8B-B14F-4D97-AF65-F5344CB8AC3E}">
        <p14:creationId xmlns:p14="http://schemas.microsoft.com/office/powerpoint/2010/main" val="32680203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262489" y="159977"/>
            <a:ext cx="2988561"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1.2</a:t>
            </a:r>
            <a:r>
              <a:rPr lang="zh-CN" altLang="en-US" sz="3600" b="1" cap="small" dirty="0">
                <a:solidFill>
                  <a:srgbClr val="00C3D9"/>
                </a:solidFill>
                <a:latin typeface="微软雅黑" panose="020B0503020204020204" pitchFamily="34" charset="-122"/>
                <a:ea typeface="微软雅黑" panose="020B0503020204020204" pitchFamily="34" charset="-122"/>
              </a:rPr>
              <a:t>背景分析</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701964" y="1056098"/>
            <a:ext cx="10926618" cy="200893"/>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6" name="矩形 45"/>
          <p:cNvSpPr/>
          <p:nvPr/>
        </p:nvSpPr>
        <p:spPr>
          <a:xfrm flipV="1">
            <a:off x="2137" y="6278482"/>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47" name="TextBox 504"/>
          <p:cNvSpPr txBox="1"/>
          <p:nvPr/>
        </p:nvSpPr>
        <p:spPr>
          <a:xfrm>
            <a:off x="651493" y="1304800"/>
            <a:ext cx="10887425" cy="5429492"/>
          </a:xfrm>
          <a:prstGeom prst="rect">
            <a:avLst/>
          </a:prstGeom>
          <a:noFill/>
        </p:spPr>
        <p:txBody>
          <a:bodyPr wrap="square" lIns="91433" tIns="45716" rIns="91433" bIns="45716"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algn="just">
              <a:lnSpc>
                <a:spcPct val="150000"/>
              </a:lnSpc>
              <a:spcAft>
                <a:spcPts val="1200"/>
              </a:spcAft>
            </a:pPr>
            <a:r>
              <a:rPr lang="zh-CN" altLang="zh-CN" sz="1800" b="1" dirty="0">
                <a:solidFill>
                  <a:srgbClr val="FF0000"/>
                </a:solidFill>
              </a:rPr>
              <a:t>软件名称</a:t>
            </a:r>
            <a:r>
              <a:rPr lang="zh-CN" altLang="zh-CN" sz="1800" b="1" dirty="0">
                <a:solidFill>
                  <a:schemeClr val="bg1">
                    <a:lumMod val="50000"/>
                  </a:schemeClr>
                </a:solidFill>
              </a:rPr>
              <a:t>：模拟三国</a:t>
            </a:r>
          </a:p>
          <a:p>
            <a:pPr algn="just">
              <a:lnSpc>
                <a:spcPct val="150000"/>
              </a:lnSpc>
              <a:spcAft>
                <a:spcPts val="1200"/>
              </a:spcAft>
            </a:pPr>
            <a:r>
              <a:rPr lang="zh-CN" altLang="zh-CN" sz="1800" b="1" dirty="0">
                <a:solidFill>
                  <a:srgbClr val="FF0000"/>
                </a:solidFill>
              </a:rPr>
              <a:t>任务提出者</a:t>
            </a:r>
            <a:r>
              <a:rPr lang="zh-CN" altLang="zh-CN" sz="1800" b="1" dirty="0">
                <a:solidFill>
                  <a:schemeClr val="bg1">
                    <a:lumMod val="50000"/>
                  </a:schemeClr>
                </a:solidFill>
              </a:rPr>
              <a:t>：杨枨</a:t>
            </a:r>
          </a:p>
          <a:p>
            <a:pPr algn="just">
              <a:lnSpc>
                <a:spcPct val="150000"/>
              </a:lnSpc>
              <a:spcAft>
                <a:spcPts val="1200"/>
              </a:spcAft>
            </a:pPr>
            <a:r>
              <a:rPr lang="zh-CN" altLang="zh-CN" sz="1800" b="1" dirty="0">
                <a:solidFill>
                  <a:srgbClr val="FF0000"/>
                </a:solidFill>
              </a:rPr>
              <a:t>开发者：</a:t>
            </a:r>
            <a:r>
              <a:rPr lang="en-US" altLang="zh-CN" sz="1800" b="1" dirty="0">
                <a:solidFill>
                  <a:schemeClr val="bg1">
                    <a:lumMod val="50000"/>
                  </a:schemeClr>
                </a:solidFill>
              </a:rPr>
              <a:t>G16</a:t>
            </a:r>
            <a:r>
              <a:rPr lang="zh-CN" altLang="zh-CN" sz="1800" b="1" dirty="0">
                <a:solidFill>
                  <a:schemeClr val="bg1">
                    <a:lumMod val="50000"/>
                  </a:schemeClr>
                </a:solidFill>
              </a:rPr>
              <a:t>，明德</a:t>
            </a:r>
            <a:r>
              <a:rPr lang="en-US" altLang="zh-CN" sz="1800" b="1" dirty="0">
                <a:solidFill>
                  <a:schemeClr val="bg1">
                    <a:lumMod val="50000"/>
                  </a:schemeClr>
                </a:solidFill>
              </a:rPr>
              <a:t>1-518</a:t>
            </a:r>
            <a:r>
              <a:rPr lang="zh-CN" altLang="zh-CN" sz="1800" b="1" dirty="0">
                <a:solidFill>
                  <a:schemeClr val="bg1">
                    <a:lumMod val="50000"/>
                  </a:schemeClr>
                </a:solidFill>
              </a:rPr>
              <a:t>小组</a:t>
            </a:r>
          </a:p>
          <a:p>
            <a:pPr algn="just">
              <a:lnSpc>
                <a:spcPct val="150000"/>
              </a:lnSpc>
              <a:spcAft>
                <a:spcPts val="1200"/>
              </a:spcAft>
            </a:pPr>
            <a:r>
              <a:rPr lang="zh-CN" altLang="zh-CN" sz="1800" b="1" dirty="0">
                <a:solidFill>
                  <a:srgbClr val="FF0000"/>
                </a:solidFill>
              </a:rPr>
              <a:t>组长王华怿</a:t>
            </a:r>
            <a:r>
              <a:rPr lang="zh-CN" altLang="zh-CN" sz="1800" b="1" dirty="0">
                <a:solidFill>
                  <a:schemeClr val="bg1">
                    <a:lumMod val="50000"/>
                  </a:schemeClr>
                </a:solidFill>
              </a:rPr>
              <a:t>：项目经理、项目技术负责人</a:t>
            </a:r>
          </a:p>
          <a:p>
            <a:pPr algn="just">
              <a:lnSpc>
                <a:spcPct val="150000"/>
              </a:lnSpc>
              <a:spcAft>
                <a:spcPts val="1200"/>
              </a:spcAft>
            </a:pPr>
            <a:r>
              <a:rPr lang="zh-CN" altLang="zh-CN" sz="1800" b="1" dirty="0">
                <a:solidFill>
                  <a:srgbClr val="FF0000"/>
                </a:solidFill>
              </a:rPr>
              <a:t>组员吴帅毅</a:t>
            </a:r>
            <a:r>
              <a:rPr lang="zh-CN" altLang="zh-CN" sz="1800" b="1" dirty="0">
                <a:solidFill>
                  <a:schemeClr val="bg1">
                    <a:lumMod val="50000"/>
                  </a:schemeClr>
                </a:solidFill>
              </a:rPr>
              <a:t>：开发经理、实施和测试工程师</a:t>
            </a:r>
          </a:p>
          <a:p>
            <a:pPr algn="just">
              <a:lnSpc>
                <a:spcPct val="150000"/>
              </a:lnSpc>
              <a:spcAft>
                <a:spcPts val="1200"/>
              </a:spcAft>
            </a:pPr>
            <a:r>
              <a:rPr lang="zh-CN" altLang="zh-CN" sz="1800" b="1" dirty="0">
                <a:solidFill>
                  <a:srgbClr val="FF0000"/>
                </a:solidFill>
              </a:rPr>
              <a:t>组员王仕杰：</a:t>
            </a:r>
            <a:r>
              <a:rPr lang="zh-CN" altLang="zh-CN" sz="1800" b="1" dirty="0">
                <a:solidFill>
                  <a:schemeClr val="bg1">
                    <a:lumMod val="50000"/>
                  </a:schemeClr>
                </a:solidFill>
              </a:rPr>
              <a:t>开发工程师、实施和测试工程师</a:t>
            </a:r>
          </a:p>
          <a:p>
            <a:pPr algn="just">
              <a:lnSpc>
                <a:spcPct val="150000"/>
              </a:lnSpc>
              <a:spcAft>
                <a:spcPts val="1200"/>
              </a:spcAft>
            </a:pPr>
            <a:r>
              <a:rPr lang="zh-CN" altLang="zh-CN" sz="1800" b="1" dirty="0">
                <a:solidFill>
                  <a:srgbClr val="FF0000"/>
                </a:solidFill>
              </a:rPr>
              <a:t>用户：</a:t>
            </a:r>
            <a:r>
              <a:rPr lang="zh-CN" altLang="zh-CN" sz="1800" b="1" dirty="0">
                <a:solidFill>
                  <a:schemeClr val="bg1">
                    <a:lumMod val="50000"/>
                  </a:schemeClr>
                </a:solidFill>
              </a:rPr>
              <a:t>杨枨老师，游戏主要面向战略策略游戏爱好者和三国迷</a:t>
            </a:r>
          </a:p>
          <a:p>
            <a:pPr algn="just">
              <a:lnSpc>
                <a:spcPct val="150000"/>
              </a:lnSpc>
              <a:spcAft>
                <a:spcPts val="1200"/>
              </a:spcAft>
            </a:pPr>
            <a:r>
              <a:rPr lang="zh-CN" altLang="zh-CN" sz="1800" b="1" dirty="0">
                <a:solidFill>
                  <a:srgbClr val="FF0000"/>
                </a:solidFill>
              </a:rPr>
              <a:t>软件平台：</a:t>
            </a:r>
            <a:r>
              <a:rPr lang="zh-CN" altLang="zh-CN" sz="1800" b="1" dirty="0">
                <a:solidFill>
                  <a:schemeClr val="bg1">
                    <a:lumMod val="50000"/>
                  </a:schemeClr>
                </a:solidFill>
              </a:rPr>
              <a:t>微信</a:t>
            </a:r>
            <a:r>
              <a:rPr lang="zh-CN" altLang="en-US" sz="1800" b="1" dirty="0">
                <a:solidFill>
                  <a:schemeClr val="bg1">
                    <a:lumMod val="50000"/>
                  </a:schemeClr>
                </a:solidFill>
              </a:rPr>
              <a:t>小游戏</a:t>
            </a:r>
            <a:endParaRPr lang="zh-CN" altLang="zh-CN" sz="1800" b="1" dirty="0">
              <a:solidFill>
                <a:schemeClr val="bg1">
                  <a:lumMod val="50000"/>
                </a:schemeClr>
              </a:solidFill>
            </a:endParaRPr>
          </a:p>
          <a:p>
            <a:pPr algn="just">
              <a:lnSpc>
                <a:spcPct val="150000"/>
              </a:lnSpc>
              <a:spcAft>
                <a:spcPts val="1200"/>
              </a:spcAft>
            </a:pPr>
            <a:r>
              <a:rPr lang="zh-CN" altLang="zh-CN" sz="1800" b="1" dirty="0">
                <a:solidFill>
                  <a:srgbClr val="FF0000"/>
                </a:solidFill>
              </a:rPr>
              <a:t>定义</a:t>
            </a:r>
            <a:r>
              <a:rPr lang="zh-CN" altLang="en-US" sz="1800" b="1" dirty="0">
                <a:solidFill>
                  <a:srgbClr val="FF0000"/>
                </a:solidFill>
              </a:rPr>
              <a:t>：</a:t>
            </a:r>
            <a:r>
              <a:rPr lang="zh-CN" altLang="zh-CN" sz="1800" b="1" dirty="0">
                <a:solidFill>
                  <a:schemeClr val="bg1">
                    <a:lumMod val="50000"/>
                  </a:schemeClr>
                </a:solidFill>
              </a:rPr>
              <a:t>三国题材，</a:t>
            </a:r>
            <a:r>
              <a:rPr lang="en-US" altLang="zh-CN" sz="1800" b="1" dirty="0">
                <a:solidFill>
                  <a:schemeClr val="bg1">
                    <a:lumMod val="50000"/>
                  </a:schemeClr>
                </a:solidFill>
              </a:rPr>
              <a:t>SLG (</a:t>
            </a:r>
            <a:r>
              <a:rPr lang="en-US" altLang="zh-CN" sz="1800" b="1" dirty="0">
                <a:solidFill>
                  <a:schemeClr val="bg1">
                    <a:lumMod val="50000"/>
                  </a:schemeClr>
                </a:solidFill>
                <a:hlinkClick r:id="rId3"/>
              </a:rPr>
              <a:t>Sim</a:t>
            </a:r>
            <a:r>
              <a:rPr lang="en-US" altLang="zh-CN" sz="1800" b="1" dirty="0">
                <a:solidFill>
                  <a:schemeClr val="bg1">
                    <a:lumMod val="50000"/>
                  </a:schemeClr>
                </a:solidFill>
              </a:rPr>
              <a:t>ulation Game,</a:t>
            </a:r>
            <a:r>
              <a:rPr lang="zh-CN" altLang="zh-CN" sz="1800" b="1" dirty="0">
                <a:solidFill>
                  <a:schemeClr val="bg1">
                    <a:lumMod val="50000"/>
                  </a:schemeClr>
                </a:solidFill>
              </a:rPr>
              <a:t>模拟游戏</a:t>
            </a:r>
            <a:r>
              <a:rPr lang="en-US" altLang="zh-CN" sz="1800" b="1" dirty="0">
                <a:solidFill>
                  <a:schemeClr val="bg1">
                    <a:lumMod val="50000"/>
                  </a:schemeClr>
                </a:solidFill>
              </a:rPr>
              <a:t>)</a:t>
            </a:r>
            <a:r>
              <a:rPr lang="zh-CN" altLang="zh-CN" sz="1800" b="1" dirty="0">
                <a:solidFill>
                  <a:schemeClr val="bg1">
                    <a:lumMod val="50000"/>
                  </a:schemeClr>
                </a:solidFill>
              </a:rPr>
              <a:t>，策略，模拟，经营，战略，回合制，微信小</a:t>
            </a:r>
            <a:r>
              <a:rPr lang="zh-CN" altLang="en-US" sz="1800" b="1" dirty="0">
                <a:solidFill>
                  <a:schemeClr val="bg1">
                    <a:lumMod val="50000"/>
                  </a:schemeClr>
                </a:solidFill>
              </a:rPr>
              <a:t>游戏</a:t>
            </a:r>
            <a:r>
              <a:rPr lang="zh-CN" altLang="zh-CN" sz="1800" b="1" dirty="0">
                <a:solidFill>
                  <a:schemeClr val="bg1">
                    <a:lumMod val="50000"/>
                  </a:schemeClr>
                </a:solidFill>
              </a:rPr>
              <a:t>，跨平台，简单易上手</a:t>
            </a:r>
            <a:r>
              <a:rPr lang="zh-CN" altLang="zh-CN" sz="1600" b="1" dirty="0">
                <a:solidFill>
                  <a:schemeClr val="bg1">
                    <a:lumMod val="50000"/>
                  </a:schemeClr>
                </a:solidFill>
              </a:rPr>
              <a:t>。</a:t>
            </a:r>
          </a:p>
        </p:txBody>
      </p:sp>
    </p:spTree>
    <p:extLst>
      <p:ext uri="{BB962C8B-B14F-4D97-AF65-F5344CB8AC3E}">
        <p14:creationId xmlns:p14="http://schemas.microsoft.com/office/powerpoint/2010/main" val="32212298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7" name="文本框 6"/>
          <p:cNvSpPr txBox="1"/>
          <p:nvPr/>
        </p:nvSpPr>
        <p:spPr>
          <a:xfrm>
            <a:off x="234073" y="1494516"/>
            <a:ext cx="3056058"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5.6.1 </a:t>
            </a:r>
            <a:r>
              <a:rPr lang="zh-CN" altLang="en-US" sz="2800" b="1" dirty="0">
                <a:solidFill>
                  <a:srgbClr val="00C3D9"/>
                </a:solidFill>
                <a:latin typeface="微软雅黑" pitchFamily="34" charset="-122"/>
                <a:ea typeface="微软雅黑" pitchFamily="34" charset="-122"/>
              </a:rPr>
              <a:t>单元测试</a:t>
            </a:r>
          </a:p>
        </p:txBody>
      </p:sp>
      <p:sp>
        <p:nvSpPr>
          <p:cNvPr id="8" name="矩形 7"/>
          <p:cNvSpPr/>
          <p:nvPr/>
        </p:nvSpPr>
        <p:spPr>
          <a:xfrm>
            <a:off x="777402" y="2469215"/>
            <a:ext cx="10867201" cy="2246769"/>
          </a:xfrm>
          <a:prstGeom prst="rect">
            <a:avLst/>
          </a:prstGeom>
        </p:spPr>
        <p:txBody>
          <a:bodyPr wrap="square">
            <a:spAutoFit/>
          </a:bodyPr>
          <a:lstStyle/>
          <a:p>
            <a:r>
              <a:rPr lang="zh-CN" altLang="zh-CN" sz="2800" b="1" dirty="0">
                <a:solidFill>
                  <a:srgbClr val="FF0000"/>
                </a:solidFill>
                <a:latin typeface="微软雅黑" pitchFamily="34" charset="-122"/>
                <a:ea typeface="微软雅黑" pitchFamily="34" charset="-122"/>
              </a:rPr>
              <a:t>参照文件：</a:t>
            </a:r>
            <a:r>
              <a:rPr lang="zh-CN" altLang="zh-CN" sz="2800" b="1" dirty="0">
                <a:solidFill>
                  <a:schemeClr val="tx1">
                    <a:lumMod val="50000"/>
                    <a:lumOff val="50000"/>
                  </a:schemeClr>
                </a:solidFill>
                <a:latin typeface="微软雅黑" pitchFamily="34" charset="-122"/>
                <a:ea typeface="微软雅黑" pitchFamily="34" charset="-122"/>
              </a:rPr>
              <a:t>详细设计文档</a:t>
            </a:r>
          </a:p>
          <a:p>
            <a:r>
              <a:rPr lang="zh-CN" altLang="zh-CN" sz="2800" b="1" dirty="0">
                <a:solidFill>
                  <a:srgbClr val="FF0000"/>
                </a:solidFill>
                <a:latin typeface="微软雅黑" pitchFamily="34" charset="-122"/>
                <a:ea typeface="微软雅黑" pitchFamily="34" charset="-122"/>
              </a:rPr>
              <a:t>测试技术：</a:t>
            </a:r>
            <a:r>
              <a:rPr lang="zh-CN" altLang="zh-CN" sz="2800" b="1" dirty="0">
                <a:solidFill>
                  <a:schemeClr val="tx1">
                    <a:lumMod val="50000"/>
                    <a:lumOff val="50000"/>
                  </a:schemeClr>
                </a:solidFill>
                <a:latin typeface="微软雅黑" pitchFamily="34" charset="-122"/>
                <a:ea typeface="微软雅黑" pitchFamily="34" charset="-122"/>
              </a:rPr>
              <a:t>白盒测试技术</a:t>
            </a:r>
          </a:p>
          <a:p>
            <a:r>
              <a:rPr lang="zh-CN" altLang="zh-CN" sz="2800" b="1" dirty="0">
                <a:solidFill>
                  <a:srgbClr val="FF0000"/>
                </a:solidFill>
                <a:latin typeface="微软雅黑" pitchFamily="34" charset="-122"/>
                <a:ea typeface="微软雅黑" pitchFamily="34" charset="-122"/>
              </a:rPr>
              <a:t>测试说明：</a:t>
            </a:r>
            <a:r>
              <a:rPr lang="zh-CN" altLang="zh-CN" sz="2800" b="1" dirty="0">
                <a:solidFill>
                  <a:schemeClr val="tx1">
                    <a:lumMod val="50000"/>
                    <a:lumOff val="50000"/>
                  </a:schemeClr>
                </a:solidFill>
                <a:latin typeface="微软雅黑" pitchFamily="34" charset="-122"/>
                <a:ea typeface="微软雅黑" pitchFamily="34" charset="-122"/>
              </a:rPr>
              <a:t>测试设计员需要按照详细设计的模块设计，划分相对应的模块测试用例。并且以白盒测试作为主要测试技术，对每个功能模块当中的所有选项进行测试</a:t>
            </a:r>
            <a:r>
              <a:rPr lang="zh-CN" altLang="zh-CN" sz="2000" b="1" dirty="0">
                <a:solidFill>
                  <a:schemeClr val="tx1">
                    <a:lumMod val="50000"/>
                    <a:lumOff val="50000"/>
                  </a:schemeClr>
                </a:solidFill>
                <a:latin typeface="微软雅黑" pitchFamily="34" charset="-122"/>
                <a:ea typeface="微软雅黑" pitchFamily="34" charset="-122"/>
              </a:rPr>
              <a:t>。</a:t>
            </a:r>
          </a:p>
        </p:txBody>
      </p:sp>
      <p:sp>
        <p:nvSpPr>
          <p:cNvPr id="11" name="Copyright Notice"/>
          <p:cNvSpPr>
            <a:spLocks/>
          </p:cNvSpPr>
          <p:nvPr/>
        </p:nvSpPr>
        <p:spPr bwMode="auto">
          <a:xfrm>
            <a:off x="4687820" y="249538"/>
            <a:ext cx="397761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solidFill>
                  <a:srgbClr val="00C3D9"/>
                </a:solidFill>
                <a:latin typeface="微软雅黑" pitchFamily="34" charset="-122"/>
                <a:ea typeface="微软雅黑" pitchFamily="34" charset="-122"/>
              </a:rPr>
              <a:t>5.6</a:t>
            </a:r>
            <a:r>
              <a:rPr lang="zh-CN" altLang="en-US" sz="3600" b="1" dirty="0">
                <a:solidFill>
                  <a:srgbClr val="00C3D9"/>
                </a:solidFill>
                <a:latin typeface="微软雅黑" pitchFamily="34" charset="-122"/>
                <a:ea typeface="微软雅黑" pitchFamily="34" charset="-122"/>
              </a:rPr>
              <a:t>测试用例设计</a:t>
            </a:r>
          </a:p>
        </p:txBody>
      </p:sp>
      <p:grpSp>
        <p:nvGrpSpPr>
          <p:cNvPr id="12" name="组合 11"/>
          <p:cNvGrpSpPr/>
          <p:nvPr/>
        </p:nvGrpSpPr>
        <p:grpSpPr>
          <a:xfrm>
            <a:off x="2408124" y="966837"/>
            <a:ext cx="7322890" cy="76200"/>
            <a:chOff x="2424953" y="1238297"/>
            <a:chExt cx="7322890" cy="76200"/>
          </a:xfrm>
        </p:grpSpPr>
        <p:sp>
          <p:nvSpPr>
            <p:cNvPr id="13"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4"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5"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6"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7"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 name="矩形 3"/>
          <p:cNvSpPr/>
          <p:nvPr/>
        </p:nvSpPr>
        <p:spPr>
          <a:xfrm>
            <a:off x="777402" y="4798131"/>
            <a:ext cx="3172663" cy="369332"/>
          </a:xfrm>
          <a:prstGeom prst="rect">
            <a:avLst/>
          </a:prstGeom>
        </p:spPr>
        <p:txBody>
          <a:bodyPr wrap="none">
            <a:spAutoFit/>
          </a:bodyPr>
          <a:lstStyle/>
          <a:p>
            <a:r>
              <a:rPr lang="en-US" altLang="zh-CN" b="1" dirty="0">
                <a:solidFill>
                  <a:srgbClr val="FF0000"/>
                </a:solidFill>
                <a:latin typeface="微软雅黑" pitchFamily="34" charset="-122"/>
                <a:ea typeface="微软雅黑" pitchFamily="34" charset="-122"/>
              </a:rPr>
              <a:t>//</a:t>
            </a:r>
            <a:r>
              <a:rPr lang="zh-CN" altLang="en-US" b="1" dirty="0">
                <a:solidFill>
                  <a:srgbClr val="FF0000"/>
                </a:solidFill>
                <a:latin typeface="微软雅黑" pitchFamily="34" charset="-122"/>
                <a:ea typeface="微软雅黑" pitchFamily="34" charset="-122"/>
              </a:rPr>
              <a:t>详情请看</a:t>
            </a:r>
            <a:r>
              <a:rPr lang="en-US" altLang="zh-CN" b="1" dirty="0">
                <a:solidFill>
                  <a:srgbClr val="FF0000"/>
                </a:solidFill>
                <a:latin typeface="微软雅黑" pitchFamily="34" charset="-122"/>
                <a:ea typeface="微软雅黑" pitchFamily="34" charset="-122"/>
              </a:rPr>
              <a:t>G16</a:t>
            </a:r>
            <a:r>
              <a:rPr lang="zh-CN" altLang="en-US" b="1" dirty="0">
                <a:solidFill>
                  <a:srgbClr val="FF0000"/>
                </a:solidFill>
                <a:latin typeface="微软雅黑" pitchFamily="34" charset="-122"/>
                <a:ea typeface="微软雅黑" pitchFamily="34" charset="-122"/>
              </a:rPr>
              <a:t>小组测试用例</a:t>
            </a:r>
            <a:endParaRPr lang="zh-CN" altLang="en-US" dirty="0">
              <a:solidFill>
                <a:srgbClr val="FF0000"/>
              </a:solidFill>
            </a:endParaRPr>
          </a:p>
        </p:txBody>
      </p:sp>
    </p:spTree>
    <p:extLst>
      <p:ext uri="{BB962C8B-B14F-4D97-AF65-F5344CB8AC3E}">
        <p14:creationId xmlns:p14="http://schemas.microsoft.com/office/powerpoint/2010/main" val="4166587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8" name="文本框 17"/>
          <p:cNvSpPr txBox="1"/>
          <p:nvPr/>
        </p:nvSpPr>
        <p:spPr>
          <a:xfrm>
            <a:off x="140069" y="221193"/>
            <a:ext cx="4064462" cy="584775"/>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5.6.2 </a:t>
            </a:r>
            <a:r>
              <a:rPr lang="zh-CN" altLang="en-US" sz="3200" b="1" dirty="0">
                <a:solidFill>
                  <a:srgbClr val="00C3D9"/>
                </a:solidFill>
                <a:latin typeface="微软雅黑" pitchFamily="34" charset="-122"/>
                <a:ea typeface="微软雅黑" pitchFamily="34" charset="-122"/>
              </a:rPr>
              <a:t>各</a:t>
            </a:r>
            <a:r>
              <a:rPr lang="zh-CN" altLang="en-US" sz="2800" b="1" dirty="0">
                <a:solidFill>
                  <a:srgbClr val="00C3D9"/>
                </a:solidFill>
                <a:latin typeface="微软雅黑" pitchFamily="34" charset="-122"/>
                <a:ea typeface="微软雅黑" pitchFamily="34" charset="-122"/>
              </a:rPr>
              <a:t>模块测试设计</a:t>
            </a:r>
          </a:p>
        </p:txBody>
      </p:sp>
      <p:sp>
        <p:nvSpPr>
          <p:cNvPr id="4" name="矩形 3"/>
          <p:cNvSpPr/>
          <p:nvPr/>
        </p:nvSpPr>
        <p:spPr>
          <a:xfrm>
            <a:off x="2679326" y="909392"/>
            <a:ext cx="697627" cy="400110"/>
          </a:xfrm>
          <a:prstGeom prst="rect">
            <a:avLst/>
          </a:prstGeom>
        </p:spPr>
        <p:txBody>
          <a:bodyPr wrap="none">
            <a:spAutoFit/>
          </a:bodyPr>
          <a:lstStyle/>
          <a:p>
            <a:r>
              <a:rPr lang="zh-CN" altLang="zh-CN" sz="2000" b="1" dirty="0">
                <a:solidFill>
                  <a:srgbClr val="00C3D9"/>
                </a:solidFill>
                <a:latin typeface="微软雅黑" pitchFamily="34" charset="-122"/>
                <a:ea typeface="微软雅黑" pitchFamily="34" charset="-122"/>
              </a:rPr>
              <a:t>军事</a:t>
            </a:r>
            <a:endParaRPr lang="zh-CN" altLang="en-US" sz="2000" b="1" dirty="0">
              <a:solidFill>
                <a:srgbClr val="00C3D9"/>
              </a:solidFill>
              <a:latin typeface="微软雅黑" pitchFamily="34" charset="-122"/>
              <a:ea typeface="微软雅黑" pitchFamily="34" charset="-122"/>
            </a:endParaRPr>
          </a:p>
        </p:txBody>
      </p:sp>
      <p:sp>
        <p:nvSpPr>
          <p:cNvPr id="5" name="矩形 4"/>
          <p:cNvSpPr/>
          <p:nvPr/>
        </p:nvSpPr>
        <p:spPr>
          <a:xfrm>
            <a:off x="0" y="1627972"/>
            <a:ext cx="5682952" cy="1631216"/>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设计思路：</a:t>
            </a:r>
            <a:r>
              <a:rPr lang="zh-CN" altLang="zh-CN" sz="2000" b="1" dirty="0">
                <a:solidFill>
                  <a:schemeClr val="tx1">
                    <a:lumMod val="50000"/>
                    <a:lumOff val="50000"/>
                  </a:schemeClr>
                </a:solidFill>
                <a:latin typeface="微软雅黑" pitchFamily="34" charset="-122"/>
                <a:ea typeface="微软雅黑" pitchFamily="34" charset="-122"/>
              </a:rPr>
              <a:t>边缘值测试（</a:t>
            </a:r>
            <a:r>
              <a:rPr lang="en-US" altLang="zh-CN" sz="2000" b="1" dirty="0">
                <a:solidFill>
                  <a:schemeClr val="tx1">
                    <a:lumMod val="50000"/>
                    <a:lumOff val="50000"/>
                  </a:schemeClr>
                </a:solidFill>
                <a:latin typeface="微软雅黑" pitchFamily="34" charset="-122"/>
                <a:ea typeface="微软雅黑" pitchFamily="34" charset="-122"/>
              </a:rPr>
              <a:t>0</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1</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25536</a:t>
            </a:r>
            <a:r>
              <a:rPr lang="zh-CN" altLang="zh-CN" sz="2000"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逻辑覆盖：</a:t>
            </a:r>
            <a:r>
              <a:rPr lang="zh-CN" altLang="zh-CN" sz="2000" b="1" dirty="0">
                <a:solidFill>
                  <a:schemeClr val="tx1">
                    <a:lumMod val="50000"/>
                    <a:lumOff val="50000"/>
                  </a:schemeClr>
                </a:solidFill>
                <a:latin typeface="微软雅黑" pitchFamily="34" charset="-122"/>
                <a:ea typeface="微软雅黑" pitchFamily="34" charset="-122"/>
              </a:rPr>
              <a:t>判断</a:t>
            </a:r>
            <a:r>
              <a:rPr lang="en-US" altLang="zh-CN" sz="2000" b="1" dirty="0">
                <a:solidFill>
                  <a:schemeClr val="tx1">
                    <a:lumMod val="50000"/>
                    <a:lumOff val="50000"/>
                  </a:schemeClr>
                </a:solidFill>
                <a:latin typeface="微软雅黑" pitchFamily="34" charset="-122"/>
                <a:ea typeface="微软雅黑" pitchFamily="34" charset="-122"/>
              </a:rPr>
              <a:t>/</a:t>
            </a:r>
            <a:r>
              <a:rPr lang="zh-CN" altLang="zh-CN" sz="2000" b="1" dirty="0">
                <a:solidFill>
                  <a:schemeClr val="tx1">
                    <a:lumMod val="50000"/>
                    <a:lumOff val="50000"/>
                  </a:schemeClr>
                </a:solidFill>
                <a:latin typeface="微软雅黑" pitchFamily="34" charset="-122"/>
                <a:ea typeface="微软雅黑" pitchFamily="34" charset="-122"/>
              </a:rPr>
              <a:t>条件覆盖。</a:t>
            </a:r>
          </a:p>
        </p:txBody>
      </p:sp>
      <p:sp>
        <p:nvSpPr>
          <p:cNvPr id="19" name="矩形 18"/>
          <p:cNvSpPr/>
          <p:nvPr/>
        </p:nvSpPr>
        <p:spPr>
          <a:xfrm>
            <a:off x="2679326" y="3824277"/>
            <a:ext cx="697627" cy="400110"/>
          </a:xfrm>
          <a:prstGeom prst="rect">
            <a:avLst/>
          </a:prstGeom>
        </p:spPr>
        <p:txBody>
          <a:bodyPr wrap="none">
            <a:spAutoFit/>
          </a:bodyPr>
          <a:lstStyle/>
          <a:p>
            <a:r>
              <a:rPr lang="zh-CN" altLang="en-US" sz="2000" b="1" dirty="0">
                <a:solidFill>
                  <a:srgbClr val="00C3D9"/>
                </a:solidFill>
                <a:latin typeface="微软雅黑" pitchFamily="34" charset="-122"/>
                <a:ea typeface="微软雅黑" pitchFamily="34" charset="-122"/>
              </a:rPr>
              <a:t>内政</a:t>
            </a:r>
          </a:p>
        </p:txBody>
      </p:sp>
      <p:sp>
        <p:nvSpPr>
          <p:cNvPr id="6" name="矩形 5"/>
          <p:cNvSpPr/>
          <p:nvPr/>
        </p:nvSpPr>
        <p:spPr>
          <a:xfrm>
            <a:off x="0" y="4626317"/>
            <a:ext cx="5794049" cy="1631216"/>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设计思路：</a:t>
            </a:r>
            <a:r>
              <a:rPr lang="zh-CN" altLang="zh-CN" sz="2000" b="1" dirty="0">
                <a:solidFill>
                  <a:schemeClr val="tx1">
                    <a:lumMod val="50000"/>
                    <a:lumOff val="50000"/>
                  </a:schemeClr>
                </a:solidFill>
                <a:latin typeface="微软雅黑" pitchFamily="34" charset="-122"/>
                <a:ea typeface="微软雅黑" pitchFamily="34" charset="-122"/>
              </a:rPr>
              <a:t>边缘值测试（</a:t>
            </a:r>
            <a:r>
              <a:rPr lang="en-US" altLang="zh-CN" sz="2000" b="1" dirty="0">
                <a:solidFill>
                  <a:schemeClr val="tx1">
                    <a:lumMod val="50000"/>
                    <a:lumOff val="50000"/>
                  </a:schemeClr>
                </a:solidFill>
                <a:latin typeface="微软雅黑" pitchFamily="34" charset="-122"/>
                <a:ea typeface="微软雅黑" pitchFamily="34" charset="-122"/>
              </a:rPr>
              <a:t>0</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1</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25536</a:t>
            </a:r>
            <a:r>
              <a:rPr lang="zh-CN" altLang="zh-CN" sz="2000"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逻辑覆盖：</a:t>
            </a:r>
            <a:r>
              <a:rPr lang="zh-CN" altLang="zh-CN" sz="2000" b="1" dirty="0">
                <a:solidFill>
                  <a:schemeClr val="tx1">
                    <a:lumMod val="50000"/>
                    <a:lumOff val="50000"/>
                  </a:schemeClr>
                </a:solidFill>
                <a:latin typeface="微软雅黑" pitchFamily="34" charset="-122"/>
                <a:ea typeface="微软雅黑" pitchFamily="34" charset="-122"/>
              </a:rPr>
              <a:t>判断</a:t>
            </a:r>
            <a:r>
              <a:rPr lang="en-US" altLang="zh-CN" sz="2000" b="1" dirty="0">
                <a:solidFill>
                  <a:schemeClr val="tx1">
                    <a:lumMod val="50000"/>
                    <a:lumOff val="50000"/>
                  </a:schemeClr>
                </a:solidFill>
                <a:latin typeface="微软雅黑" pitchFamily="34" charset="-122"/>
                <a:ea typeface="微软雅黑" pitchFamily="34" charset="-122"/>
              </a:rPr>
              <a:t>/</a:t>
            </a:r>
            <a:r>
              <a:rPr lang="zh-CN" altLang="zh-CN" sz="2000" b="1" dirty="0">
                <a:solidFill>
                  <a:schemeClr val="tx1">
                    <a:lumMod val="50000"/>
                    <a:lumOff val="50000"/>
                  </a:schemeClr>
                </a:solidFill>
                <a:latin typeface="微软雅黑" pitchFamily="34" charset="-122"/>
                <a:ea typeface="微软雅黑" pitchFamily="34" charset="-122"/>
              </a:rPr>
              <a:t>条件覆盖。</a:t>
            </a:r>
          </a:p>
        </p:txBody>
      </p:sp>
      <p:sp>
        <p:nvSpPr>
          <p:cNvPr id="21" name="矩形 20"/>
          <p:cNvSpPr/>
          <p:nvPr/>
        </p:nvSpPr>
        <p:spPr>
          <a:xfrm>
            <a:off x="8795186" y="827872"/>
            <a:ext cx="697627" cy="400110"/>
          </a:xfrm>
          <a:prstGeom prst="rect">
            <a:avLst/>
          </a:prstGeom>
        </p:spPr>
        <p:txBody>
          <a:bodyPr wrap="none">
            <a:spAutoFit/>
          </a:bodyPr>
          <a:lstStyle/>
          <a:p>
            <a:r>
              <a:rPr lang="zh-CN" altLang="en-US" sz="2000" b="1" dirty="0">
                <a:solidFill>
                  <a:srgbClr val="00C3D9"/>
                </a:solidFill>
                <a:latin typeface="微软雅黑" pitchFamily="34" charset="-122"/>
                <a:ea typeface="微软雅黑" pitchFamily="34" charset="-122"/>
              </a:rPr>
              <a:t>谋略</a:t>
            </a:r>
          </a:p>
        </p:txBody>
      </p:sp>
      <p:sp>
        <p:nvSpPr>
          <p:cNvPr id="20" name="矩形 19"/>
          <p:cNvSpPr/>
          <p:nvPr/>
        </p:nvSpPr>
        <p:spPr>
          <a:xfrm>
            <a:off x="6097588" y="1627972"/>
            <a:ext cx="6092825" cy="1631216"/>
          </a:xfrm>
          <a:prstGeom prst="rect">
            <a:avLst/>
          </a:prstGeom>
        </p:spPr>
        <p:txBody>
          <a:bodyPr>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设计思路：</a:t>
            </a:r>
            <a:r>
              <a:rPr lang="zh-CN" altLang="zh-CN" sz="2000" b="1" dirty="0">
                <a:solidFill>
                  <a:schemeClr val="tx1">
                    <a:lumMod val="50000"/>
                    <a:lumOff val="50000"/>
                  </a:schemeClr>
                </a:solidFill>
                <a:latin typeface="微软雅黑" pitchFamily="34" charset="-122"/>
                <a:ea typeface="微软雅黑" pitchFamily="34" charset="-122"/>
              </a:rPr>
              <a:t>边缘值测试（</a:t>
            </a:r>
            <a:r>
              <a:rPr lang="en-US" altLang="zh-CN" sz="2000" b="1" dirty="0">
                <a:solidFill>
                  <a:schemeClr val="tx1">
                    <a:lumMod val="50000"/>
                    <a:lumOff val="50000"/>
                  </a:schemeClr>
                </a:solidFill>
                <a:latin typeface="微软雅黑" pitchFamily="34" charset="-122"/>
                <a:ea typeface="微软雅黑" pitchFamily="34" charset="-122"/>
              </a:rPr>
              <a:t>0</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1</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25536</a:t>
            </a:r>
            <a:r>
              <a:rPr lang="zh-CN" altLang="zh-CN" sz="2000"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逻辑覆盖：</a:t>
            </a:r>
            <a:r>
              <a:rPr lang="zh-CN" altLang="zh-CN" sz="2000" b="1" dirty="0">
                <a:solidFill>
                  <a:schemeClr val="tx1">
                    <a:lumMod val="50000"/>
                    <a:lumOff val="50000"/>
                  </a:schemeClr>
                </a:solidFill>
                <a:latin typeface="微软雅黑" pitchFamily="34" charset="-122"/>
                <a:ea typeface="微软雅黑" pitchFamily="34" charset="-122"/>
              </a:rPr>
              <a:t>判断</a:t>
            </a:r>
            <a:r>
              <a:rPr lang="en-US" altLang="zh-CN" sz="2000" b="1" dirty="0">
                <a:solidFill>
                  <a:schemeClr val="tx1">
                    <a:lumMod val="50000"/>
                    <a:lumOff val="50000"/>
                  </a:schemeClr>
                </a:solidFill>
                <a:latin typeface="微软雅黑" pitchFamily="34" charset="-122"/>
                <a:ea typeface="微软雅黑" pitchFamily="34" charset="-122"/>
              </a:rPr>
              <a:t>/</a:t>
            </a:r>
            <a:r>
              <a:rPr lang="zh-CN" altLang="zh-CN" sz="2000" b="1" dirty="0">
                <a:solidFill>
                  <a:schemeClr val="tx1">
                    <a:lumMod val="50000"/>
                    <a:lumOff val="50000"/>
                  </a:schemeClr>
                </a:solidFill>
                <a:latin typeface="微软雅黑" pitchFamily="34" charset="-122"/>
                <a:ea typeface="微软雅黑" pitchFamily="34" charset="-122"/>
              </a:rPr>
              <a:t>条件覆盖。</a:t>
            </a:r>
          </a:p>
        </p:txBody>
      </p:sp>
      <p:sp>
        <p:nvSpPr>
          <p:cNvPr id="22" name="矩形 21"/>
          <p:cNvSpPr/>
          <p:nvPr/>
        </p:nvSpPr>
        <p:spPr>
          <a:xfrm>
            <a:off x="8820833" y="3855055"/>
            <a:ext cx="646331" cy="369332"/>
          </a:xfrm>
          <a:prstGeom prst="rect">
            <a:avLst/>
          </a:prstGeom>
        </p:spPr>
        <p:txBody>
          <a:bodyPr wrap="none">
            <a:spAutoFit/>
          </a:bodyPr>
          <a:lstStyle/>
          <a:p>
            <a:r>
              <a:rPr lang="zh-CN" altLang="en-US" b="1" dirty="0">
                <a:solidFill>
                  <a:srgbClr val="00C3D9"/>
                </a:solidFill>
                <a:latin typeface="微软雅黑" pitchFamily="34" charset="-122"/>
                <a:ea typeface="微软雅黑" pitchFamily="34" charset="-122"/>
              </a:rPr>
              <a:t>人事</a:t>
            </a:r>
          </a:p>
        </p:txBody>
      </p:sp>
      <p:sp>
        <p:nvSpPr>
          <p:cNvPr id="23" name="矩形 22"/>
          <p:cNvSpPr/>
          <p:nvPr/>
        </p:nvSpPr>
        <p:spPr>
          <a:xfrm>
            <a:off x="6181563" y="4626317"/>
            <a:ext cx="6092825" cy="1492716"/>
          </a:xfrm>
          <a:prstGeom prst="rect">
            <a:avLst/>
          </a:prstGeom>
        </p:spPr>
        <p:txBody>
          <a:bodyPr>
            <a:spAutoFit/>
          </a:bodyPr>
          <a:lstStyle/>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设计思路：</a:t>
            </a:r>
            <a:r>
              <a:rPr lang="zh-CN" altLang="zh-CN" b="1" dirty="0">
                <a:solidFill>
                  <a:schemeClr val="tx1">
                    <a:lumMod val="50000"/>
                    <a:lumOff val="50000"/>
                  </a:schemeClr>
                </a:solidFill>
                <a:latin typeface="微软雅黑" pitchFamily="34" charset="-122"/>
                <a:ea typeface="微软雅黑" pitchFamily="34" charset="-122"/>
              </a:rPr>
              <a:t>边缘值测试（</a:t>
            </a:r>
            <a:r>
              <a:rPr lang="en-US" altLang="zh-CN" b="1" dirty="0">
                <a:solidFill>
                  <a:schemeClr val="tx1">
                    <a:lumMod val="50000"/>
                    <a:lumOff val="50000"/>
                  </a:schemeClr>
                </a:solidFill>
                <a:latin typeface="微软雅黑" pitchFamily="34" charset="-122"/>
                <a:ea typeface="微软雅黑" pitchFamily="34" charset="-122"/>
              </a:rPr>
              <a:t>0</a:t>
            </a:r>
            <a:r>
              <a:rPr lang="zh-CN" altLang="zh-CN" b="1" dirty="0">
                <a:solidFill>
                  <a:schemeClr val="tx1">
                    <a:lumMod val="50000"/>
                    <a:lumOff val="50000"/>
                  </a:schemeClr>
                </a:solidFill>
                <a:latin typeface="微软雅黑" pitchFamily="34" charset="-122"/>
                <a:ea typeface="微软雅黑" pitchFamily="34" charset="-122"/>
              </a:rPr>
              <a:t>，</a:t>
            </a:r>
            <a:r>
              <a:rPr lang="en-US" altLang="zh-CN" b="1" dirty="0">
                <a:solidFill>
                  <a:schemeClr val="tx1">
                    <a:lumMod val="50000"/>
                    <a:lumOff val="50000"/>
                  </a:schemeClr>
                </a:solidFill>
                <a:latin typeface="微软雅黑" pitchFamily="34" charset="-122"/>
                <a:ea typeface="微软雅黑" pitchFamily="34" charset="-122"/>
              </a:rPr>
              <a:t>1</a:t>
            </a:r>
            <a:r>
              <a:rPr lang="zh-CN" altLang="zh-CN" b="1" dirty="0">
                <a:solidFill>
                  <a:schemeClr val="tx1">
                    <a:lumMod val="50000"/>
                    <a:lumOff val="50000"/>
                  </a:schemeClr>
                </a:solidFill>
                <a:latin typeface="微软雅黑" pitchFamily="34" charset="-122"/>
                <a:ea typeface="微软雅黑" pitchFamily="34" charset="-122"/>
              </a:rPr>
              <a:t>，</a:t>
            </a:r>
            <a:r>
              <a:rPr lang="en-US" altLang="zh-CN" b="1" dirty="0">
                <a:solidFill>
                  <a:schemeClr val="tx1">
                    <a:lumMod val="50000"/>
                    <a:lumOff val="50000"/>
                  </a:schemeClr>
                </a:solidFill>
                <a:latin typeface="微软雅黑" pitchFamily="34" charset="-122"/>
                <a:ea typeface="微软雅黑" pitchFamily="34" charset="-122"/>
              </a:rPr>
              <a:t>25536</a:t>
            </a:r>
            <a:r>
              <a:rPr lang="zh-CN" altLang="zh-CN"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逻辑覆盖：</a:t>
            </a:r>
            <a:r>
              <a:rPr lang="zh-CN" altLang="zh-CN" b="1" dirty="0">
                <a:solidFill>
                  <a:schemeClr val="tx1">
                    <a:lumMod val="50000"/>
                    <a:lumOff val="50000"/>
                  </a:schemeClr>
                </a:solidFill>
                <a:latin typeface="微软雅黑" pitchFamily="34" charset="-122"/>
                <a:ea typeface="微软雅黑" pitchFamily="34" charset="-122"/>
              </a:rPr>
              <a:t>判断</a:t>
            </a:r>
            <a:r>
              <a:rPr lang="en-US" altLang="zh-CN" b="1" dirty="0">
                <a:solidFill>
                  <a:schemeClr val="tx1">
                    <a:lumMod val="50000"/>
                    <a:lumOff val="50000"/>
                  </a:schemeClr>
                </a:solidFill>
                <a:latin typeface="微软雅黑" pitchFamily="34" charset="-122"/>
                <a:ea typeface="微软雅黑" pitchFamily="34" charset="-122"/>
              </a:rPr>
              <a:t>/</a:t>
            </a:r>
            <a:r>
              <a:rPr lang="zh-CN" altLang="zh-CN" b="1" dirty="0">
                <a:solidFill>
                  <a:schemeClr val="tx1">
                    <a:lumMod val="50000"/>
                    <a:lumOff val="50000"/>
                  </a:schemeClr>
                </a:solidFill>
                <a:latin typeface="微软雅黑" pitchFamily="34" charset="-122"/>
                <a:ea typeface="微软雅黑" pitchFamily="34" charset="-122"/>
              </a:rPr>
              <a:t>条件覆盖。</a:t>
            </a:r>
          </a:p>
        </p:txBody>
      </p:sp>
    </p:spTree>
    <p:extLst>
      <p:ext uri="{BB962C8B-B14F-4D97-AF65-F5344CB8AC3E}">
        <p14:creationId xmlns:p14="http://schemas.microsoft.com/office/powerpoint/2010/main" val="270461145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7" name="文本框 6"/>
          <p:cNvSpPr txBox="1"/>
          <p:nvPr/>
        </p:nvSpPr>
        <p:spPr>
          <a:xfrm>
            <a:off x="466216" y="703225"/>
            <a:ext cx="2911466" cy="584775"/>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5.6.3 </a:t>
            </a:r>
            <a:r>
              <a:rPr lang="zh-CN" altLang="en-US" sz="3200" b="1" dirty="0">
                <a:solidFill>
                  <a:srgbClr val="00C3D9"/>
                </a:solidFill>
                <a:latin typeface="微软雅黑" pitchFamily="34" charset="-122"/>
                <a:ea typeface="微软雅黑" pitchFamily="34" charset="-122"/>
              </a:rPr>
              <a:t>集成测试</a:t>
            </a:r>
            <a:endParaRPr lang="zh-CN" altLang="en-US" sz="2800" b="1" dirty="0">
              <a:solidFill>
                <a:srgbClr val="00C3D9"/>
              </a:solidFill>
              <a:latin typeface="微软雅黑" pitchFamily="34" charset="-122"/>
              <a:ea typeface="微软雅黑" pitchFamily="34" charset="-122"/>
            </a:endParaRPr>
          </a:p>
        </p:txBody>
      </p:sp>
      <p:sp>
        <p:nvSpPr>
          <p:cNvPr id="8" name="矩形 7"/>
          <p:cNvSpPr/>
          <p:nvPr/>
        </p:nvSpPr>
        <p:spPr>
          <a:xfrm>
            <a:off x="574173" y="2316348"/>
            <a:ext cx="10892776" cy="2677656"/>
          </a:xfrm>
          <a:prstGeom prst="rect">
            <a:avLst/>
          </a:prstGeom>
        </p:spPr>
        <p:txBody>
          <a:bodyPr wrap="square">
            <a:spAutoFit/>
          </a:bodyPr>
          <a:lstStyle/>
          <a:p>
            <a:r>
              <a:rPr lang="zh-CN" altLang="zh-CN" sz="2800" b="1" dirty="0">
                <a:solidFill>
                  <a:srgbClr val="FF0000"/>
                </a:solidFill>
                <a:latin typeface="微软雅黑" pitchFamily="34" charset="-122"/>
                <a:ea typeface="微软雅黑" pitchFamily="34" charset="-122"/>
              </a:rPr>
              <a:t>参照文件：</a:t>
            </a:r>
            <a:r>
              <a:rPr lang="zh-CN" altLang="zh-CN" sz="2800" b="1" dirty="0">
                <a:solidFill>
                  <a:schemeClr val="tx1">
                    <a:lumMod val="50000"/>
                    <a:lumOff val="50000"/>
                  </a:schemeClr>
                </a:solidFill>
                <a:latin typeface="微软雅黑" pitchFamily="34" charset="-122"/>
                <a:ea typeface="微软雅黑" pitchFamily="34" charset="-122"/>
              </a:rPr>
              <a:t>总体设计文档</a:t>
            </a:r>
          </a:p>
          <a:p>
            <a:r>
              <a:rPr lang="zh-CN" altLang="zh-CN" sz="2800" b="1" dirty="0">
                <a:solidFill>
                  <a:srgbClr val="FF0000"/>
                </a:solidFill>
                <a:latin typeface="微软雅黑" pitchFamily="34" charset="-122"/>
                <a:ea typeface="微软雅黑" pitchFamily="34" charset="-122"/>
              </a:rPr>
              <a:t>测试方法：</a:t>
            </a:r>
            <a:r>
              <a:rPr lang="zh-CN" altLang="zh-CN" sz="2800" b="1" dirty="0">
                <a:solidFill>
                  <a:schemeClr val="tx1">
                    <a:lumMod val="50000"/>
                    <a:lumOff val="50000"/>
                  </a:schemeClr>
                </a:solidFill>
                <a:latin typeface="微软雅黑" pitchFamily="34" charset="-122"/>
                <a:ea typeface="微软雅黑" pitchFamily="34" charset="-122"/>
              </a:rPr>
              <a:t>渐增式测试方法</a:t>
            </a:r>
            <a:r>
              <a:rPr lang="en-US" altLang="zh-CN" sz="2800" b="1" dirty="0">
                <a:solidFill>
                  <a:schemeClr val="tx1">
                    <a:lumMod val="50000"/>
                    <a:lumOff val="50000"/>
                  </a:schemeClr>
                </a:solidFill>
                <a:latin typeface="微软雅黑" pitchFamily="34" charset="-122"/>
                <a:ea typeface="微软雅黑" pitchFamily="34" charset="-122"/>
              </a:rPr>
              <a:t>,</a:t>
            </a:r>
            <a:r>
              <a:rPr lang="zh-CN" altLang="zh-CN" sz="2800" b="1" dirty="0">
                <a:solidFill>
                  <a:schemeClr val="tx1">
                    <a:lumMod val="50000"/>
                    <a:lumOff val="50000"/>
                  </a:schemeClr>
                </a:solidFill>
                <a:latin typeface="微软雅黑" pitchFamily="34" charset="-122"/>
                <a:ea typeface="微软雅黑" pitchFamily="34" charset="-122"/>
              </a:rPr>
              <a:t>自顶向下</a:t>
            </a:r>
          </a:p>
          <a:p>
            <a:r>
              <a:rPr lang="zh-CN" altLang="zh-CN" sz="2800" b="1" dirty="0">
                <a:solidFill>
                  <a:srgbClr val="FF0000"/>
                </a:solidFill>
                <a:latin typeface="微软雅黑" pitchFamily="34" charset="-122"/>
                <a:ea typeface="微软雅黑" pitchFamily="34" charset="-122"/>
              </a:rPr>
              <a:t>具体实现：</a:t>
            </a:r>
            <a:r>
              <a:rPr lang="zh-CN" altLang="zh-CN" sz="2800" b="1" dirty="0">
                <a:solidFill>
                  <a:schemeClr val="tx1">
                    <a:lumMod val="50000"/>
                    <a:lumOff val="50000"/>
                  </a:schemeClr>
                </a:solidFill>
                <a:latin typeface="微软雅黑" pitchFamily="34" charset="-122"/>
                <a:ea typeface="微软雅黑" pitchFamily="34" charset="-122"/>
              </a:rPr>
              <a:t>事实上，最简单且有效的方法就是玩家从第一次进入小游戏开始，新游戏，剧本选择，势力选择，军事，内政，谋略，人事，详细信息，下一回合，退出，读取游戏，再一轮操作后退出，查看排行榜。既满足自顶向下，也满足渐增式的要求。</a:t>
            </a:r>
          </a:p>
        </p:txBody>
      </p:sp>
      <p:sp>
        <p:nvSpPr>
          <p:cNvPr id="2" name="矩形 1"/>
          <p:cNvSpPr/>
          <p:nvPr/>
        </p:nvSpPr>
        <p:spPr>
          <a:xfrm>
            <a:off x="574173" y="5393442"/>
            <a:ext cx="3172663" cy="369332"/>
          </a:xfrm>
          <a:prstGeom prst="rect">
            <a:avLst/>
          </a:prstGeom>
        </p:spPr>
        <p:txBody>
          <a:bodyPr wrap="none">
            <a:spAutoFit/>
          </a:bodyPr>
          <a:lstStyle/>
          <a:p>
            <a:r>
              <a:rPr lang="en-US" altLang="zh-CN" b="1" dirty="0">
                <a:solidFill>
                  <a:srgbClr val="FF0000"/>
                </a:solidFill>
                <a:latin typeface="微软雅黑" pitchFamily="34" charset="-122"/>
                <a:ea typeface="微软雅黑" pitchFamily="34" charset="-122"/>
              </a:rPr>
              <a:t>//</a:t>
            </a:r>
            <a:r>
              <a:rPr lang="zh-CN" altLang="en-US" b="1" dirty="0">
                <a:solidFill>
                  <a:srgbClr val="FF0000"/>
                </a:solidFill>
                <a:latin typeface="微软雅黑" pitchFamily="34" charset="-122"/>
                <a:ea typeface="微软雅黑" pitchFamily="34" charset="-122"/>
              </a:rPr>
              <a:t>详情请看</a:t>
            </a:r>
            <a:r>
              <a:rPr lang="en-US" altLang="zh-CN" b="1" dirty="0">
                <a:solidFill>
                  <a:srgbClr val="FF0000"/>
                </a:solidFill>
                <a:latin typeface="微软雅黑" pitchFamily="34" charset="-122"/>
                <a:ea typeface="微软雅黑" pitchFamily="34" charset="-122"/>
              </a:rPr>
              <a:t>G16</a:t>
            </a:r>
            <a:r>
              <a:rPr lang="zh-CN" altLang="en-US" b="1" dirty="0">
                <a:solidFill>
                  <a:srgbClr val="FF0000"/>
                </a:solidFill>
                <a:latin typeface="微软雅黑" pitchFamily="34" charset="-122"/>
                <a:ea typeface="微软雅黑" pitchFamily="34" charset="-122"/>
              </a:rPr>
              <a:t>小组测试用例</a:t>
            </a:r>
            <a:endParaRPr lang="zh-CN" altLang="en-US" dirty="0">
              <a:solidFill>
                <a:srgbClr val="FF0000"/>
              </a:solidFill>
            </a:endParaRPr>
          </a:p>
        </p:txBody>
      </p:sp>
    </p:spTree>
    <p:extLst>
      <p:ext uri="{BB962C8B-B14F-4D97-AF65-F5344CB8AC3E}">
        <p14:creationId xmlns:p14="http://schemas.microsoft.com/office/powerpoint/2010/main" val="42712346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8" name="文本框 17"/>
          <p:cNvSpPr txBox="1"/>
          <p:nvPr/>
        </p:nvSpPr>
        <p:spPr>
          <a:xfrm>
            <a:off x="259710" y="426292"/>
            <a:ext cx="2680043"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5.6.4 </a:t>
            </a:r>
            <a:r>
              <a:rPr lang="zh-CN" altLang="en-US" sz="2800" b="1" dirty="0">
                <a:solidFill>
                  <a:srgbClr val="00C3D9"/>
                </a:solidFill>
                <a:latin typeface="微软雅黑" pitchFamily="34" charset="-122"/>
                <a:ea typeface="微软雅黑" pitchFamily="34" charset="-122"/>
              </a:rPr>
              <a:t>系统测试</a:t>
            </a:r>
          </a:p>
        </p:txBody>
      </p:sp>
      <p:graphicFrame>
        <p:nvGraphicFramePr>
          <p:cNvPr id="4" name="表格 3"/>
          <p:cNvGraphicFramePr>
            <a:graphicFrameLocks noGrp="1"/>
          </p:cNvGraphicFramePr>
          <p:nvPr>
            <p:extLst>
              <p:ext uri="{D42A27DB-BD31-4B8C-83A1-F6EECF244321}">
                <p14:modId xmlns:p14="http://schemas.microsoft.com/office/powerpoint/2010/main" val="2624572811"/>
              </p:ext>
            </p:extLst>
          </p:nvPr>
        </p:nvGraphicFramePr>
        <p:xfrm>
          <a:off x="155037" y="1562539"/>
          <a:ext cx="11880337" cy="4838522"/>
        </p:xfrm>
        <a:graphic>
          <a:graphicData uri="http://schemas.openxmlformats.org/drawingml/2006/table">
            <a:tbl>
              <a:tblPr firstRow="1" firstCol="1" bandRow="1"/>
              <a:tblGrid>
                <a:gridCol w="1925214">
                  <a:extLst>
                    <a:ext uri="{9D8B030D-6E8A-4147-A177-3AD203B41FA5}">
                      <a16:colId xmlns:a16="http://schemas.microsoft.com/office/drawing/2014/main" xmlns="" val="20000"/>
                    </a:ext>
                  </a:extLst>
                </a:gridCol>
                <a:gridCol w="3476044">
                  <a:extLst>
                    <a:ext uri="{9D8B030D-6E8A-4147-A177-3AD203B41FA5}">
                      <a16:colId xmlns:a16="http://schemas.microsoft.com/office/drawing/2014/main" xmlns="" val="20001"/>
                    </a:ext>
                  </a:extLst>
                </a:gridCol>
                <a:gridCol w="6479079">
                  <a:extLst>
                    <a:ext uri="{9D8B030D-6E8A-4147-A177-3AD203B41FA5}">
                      <a16:colId xmlns:a16="http://schemas.microsoft.com/office/drawing/2014/main" xmlns="" val="20002"/>
                    </a:ext>
                  </a:extLst>
                </a:gridCol>
              </a:tblGrid>
              <a:tr h="465079">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测试编号</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测试名称</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测试内容</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dirty="0">
                          <a:solidFill>
                            <a:schemeClr val="tx1">
                              <a:lumMod val="50000"/>
                              <a:lumOff val="50000"/>
                            </a:schemeClr>
                          </a:solidFill>
                          <a:latin typeface="微软雅黑" pitchFamily="34" charset="-122"/>
                          <a:ea typeface="微软雅黑" pitchFamily="34" charset="-122"/>
                          <a:cs typeface="+mn-cs"/>
                        </a:rPr>
                        <a:t>1</a:t>
                      </a:r>
                      <a:endParaRPr lang="zh-CN" sz="2100" b="1" kern="1200" dirty="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功能测试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因与下方确认测试的功能检验相同，不与测试。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2438222">
                <a:tc>
                  <a:txBody>
                    <a:bodyPr/>
                    <a:lstStyle/>
                    <a:p>
                      <a:pPr marL="0" indent="266700" algn="l" defTabSz="1219170" rtl="0" eaLnBrk="1" latinLnBrk="0" hangingPunct="1">
                        <a:lnSpc>
                          <a:spcPct val="150000"/>
                        </a:lnSpc>
                        <a:spcBef>
                          <a:spcPts val="600"/>
                        </a:spcBef>
                        <a:spcAft>
                          <a:spcPts val="600"/>
                        </a:spcAft>
                      </a:pPr>
                      <a:r>
                        <a:rPr lang="en-US" altLang="zh-CN" sz="2100" b="1" kern="1200" dirty="0">
                          <a:solidFill>
                            <a:schemeClr val="tx1">
                              <a:lumMod val="50000"/>
                              <a:lumOff val="50000"/>
                            </a:schemeClr>
                          </a:solidFill>
                          <a:latin typeface="微软雅黑" pitchFamily="34" charset="-122"/>
                          <a:ea typeface="微软雅黑" pitchFamily="34" charset="-122"/>
                          <a:cs typeface="+mn-cs"/>
                        </a:rPr>
                        <a:t>2</a:t>
                      </a:r>
                      <a:endParaRPr lang="zh-CN" sz="2100" b="1" kern="1200" dirty="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健壮性测试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lvl="0" indent="266700" algn="l" defTabSz="1219170" rtl="0" eaLnBrk="1" latinLnBrk="0" hangingPunct="1">
                        <a:lnSpc>
                          <a:spcPct val="150000"/>
                        </a:lnSpc>
                        <a:spcBef>
                          <a:spcPts val="600"/>
                        </a:spcBef>
                        <a:spcAft>
                          <a:spcPts val="600"/>
                        </a:spcAft>
                        <a:buFont typeface="+mj-lt"/>
                        <a:buAutoNum type="arabicPeriod"/>
                      </a:pPr>
                      <a:r>
                        <a:rPr lang="zh-CN" sz="2100" b="1" kern="1200" dirty="0">
                          <a:solidFill>
                            <a:schemeClr val="tx1">
                              <a:lumMod val="50000"/>
                              <a:lumOff val="50000"/>
                            </a:schemeClr>
                          </a:solidFill>
                          <a:latin typeface="微软雅黑" pitchFamily="34" charset="-122"/>
                          <a:ea typeface="微软雅黑" pitchFamily="34" charset="-122"/>
                          <a:cs typeface="+mn-cs"/>
                        </a:rPr>
                        <a:t>网络发生波动时，数据是否能够存储在本地和云端</a:t>
                      </a:r>
                    </a:p>
                    <a:p>
                      <a:pPr marL="0" lvl="0" indent="266700" algn="l" defTabSz="1219170" rtl="0" eaLnBrk="1" latinLnBrk="0" hangingPunct="1">
                        <a:lnSpc>
                          <a:spcPct val="150000"/>
                        </a:lnSpc>
                        <a:spcBef>
                          <a:spcPts val="600"/>
                        </a:spcBef>
                        <a:spcAft>
                          <a:spcPts val="600"/>
                        </a:spcAft>
                        <a:buFont typeface="+mj-lt"/>
                        <a:buAutoNum type="arabicPeriod"/>
                      </a:pPr>
                      <a:r>
                        <a:rPr lang="zh-CN" sz="2100" b="1" kern="1200" dirty="0">
                          <a:solidFill>
                            <a:schemeClr val="tx1">
                              <a:lumMod val="50000"/>
                              <a:lumOff val="50000"/>
                            </a:schemeClr>
                          </a:solidFill>
                          <a:latin typeface="微软雅黑" pitchFamily="34" charset="-122"/>
                          <a:ea typeface="微软雅黑" pitchFamily="34" charset="-122"/>
                          <a:cs typeface="+mn-cs"/>
                        </a:rPr>
                        <a:t>机器发生卡顿时，能否保证数据不出错</a:t>
                      </a:r>
                    </a:p>
                    <a:p>
                      <a:pPr marL="0" lvl="0" indent="266700" algn="l" defTabSz="1219170" rtl="0" eaLnBrk="1" latinLnBrk="0" hangingPunct="1">
                        <a:lnSpc>
                          <a:spcPct val="150000"/>
                        </a:lnSpc>
                        <a:spcBef>
                          <a:spcPts val="600"/>
                        </a:spcBef>
                        <a:spcAft>
                          <a:spcPts val="600"/>
                        </a:spcAft>
                        <a:buFont typeface="+mj-lt"/>
                        <a:buAutoNum type="arabicPeriod"/>
                      </a:pPr>
                      <a:r>
                        <a:rPr lang="zh-CN" sz="2100" b="1" kern="1200" dirty="0">
                          <a:solidFill>
                            <a:schemeClr val="tx1">
                              <a:lumMod val="50000"/>
                              <a:lumOff val="50000"/>
                            </a:schemeClr>
                          </a:solidFill>
                          <a:latin typeface="微软雅黑" pitchFamily="34" charset="-122"/>
                          <a:ea typeface="微软雅黑" pitchFamily="34" charset="-122"/>
                          <a:cs typeface="+mn-cs"/>
                        </a:rPr>
                        <a:t>微信发生闪退等程序问题时，数据是否能够存储在本地和云端</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a:solidFill>
                            <a:schemeClr val="tx1">
                              <a:lumMod val="50000"/>
                              <a:lumOff val="50000"/>
                            </a:schemeClr>
                          </a:solidFill>
                          <a:latin typeface="微软雅黑" pitchFamily="34" charset="-122"/>
                          <a:ea typeface="微软雅黑" pitchFamily="34" charset="-122"/>
                          <a:cs typeface="+mn-cs"/>
                        </a:rPr>
                        <a:t>3</a:t>
                      </a:r>
                      <a:endParaRPr lang="zh-CN" sz="2100" b="1" kern="120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恢复测试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每回合自动保存数据，如果</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a:solidFill>
                            <a:schemeClr val="tx1">
                              <a:lumMod val="50000"/>
                              <a:lumOff val="50000"/>
                            </a:schemeClr>
                          </a:solidFill>
                          <a:latin typeface="微软雅黑" pitchFamily="34" charset="-122"/>
                          <a:ea typeface="微软雅黑" pitchFamily="34" charset="-122"/>
                          <a:cs typeface="+mn-cs"/>
                        </a:rPr>
                        <a:t>4</a:t>
                      </a:r>
                      <a:endParaRPr lang="zh-CN" sz="2100" b="1" kern="120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安全测试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因与下方确认测试的安全检验相同，不予测试。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a:solidFill>
                            <a:schemeClr val="tx1">
                              <a:lumMod val="50000"/>
                              <a:lumOff val="50000"/>
                            </a:schemeClr>
                          </a:solidFill>
                          <a:latin typeface="微软雅黑" pitchFamily="34" charset="-122"/>
                          <a:ea typeface="微软雅黑" pitchFamily="34" charset="-122"/>
                          <a:cs typeface="+mn-cs"/>
                        </a:rPr>
                        <a:t>5</a:t>
                      </a:r>
                      <a:endParaRPr lang="zh-CN" sz="2100" b="1" kern="120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压力测试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使用微信开发者工具进行测试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41192126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8" name="文本框 17"/>
          <p:cNvSpPr txBox="1"/>
          <p:nvPr/>
        </p:nvSpPr>
        <p:spPr>
          <a:xfrm>
            <a:off x="268255" y="451929"/>
            <a:ext cx="2996237" cy="584775"/>
          </a:xfrm>
          <a:prstGeom prst="rect">
            <a:avLst/>
          </a:prstGeom>
          <a:noFill/>
        </p:spPr>
        <p:txBody>
          <a:bodyPr wrap="square" rtlCol="0">
            <a:spAutoFit/>
          </a:bodyPr>
          <a:lstStyle/>
          <a:p>
            <a:r>
              <a:rPr lang="en-US" altLang="zh-CN" sz="3200" b="1" dirty="0">
                <a:solidFill>
                  <a:srgbClr val="00C3D9"/>
                </a:solidFill>
                <a:latin typeface="微软雅黑" pitchFamily="34" charset="-122"/>
                <a:ea typeface="微软雅黑" pitchFamily="34" charset="-122"/>
              </a:rPr>
              <a:t>5.6.5 </a:t>
            </a:r>
            <a:r>
              <a:rPr lang="zh-CN" altLang="en-US" sz="3200" b="1" dirty="0">
                <a:solidFill>
                  <a:srgbClr val="00C3D9"/>
                </a:solidFill>
                <a:latin typeface="微软雅黑" pitchFamily="34" charset="-122"/>
                <a:ea typeface="微软雅黑" pitchFamily="34" charset="-122"/>
              </a:rPr>
              <a:t>确认测试</a:t>
            </a:r>
          </a:p>
        </p:txBody>
      </p:sp>
      <p:sp>
        <p:nvSpPr>
          <p:cNvPr id="2" name="矩形 1"/>
          <p:cNvSpPr/>
          <p:nvPr/>
        </p:nvSpPr>
        <p:spPr>
          <a:xfrm>
            <a:off x="0" y="1395067"/>
            <a:ext cx="5130578" cy="1646605"/>
          </a:xfrm>
          <a:prstGeom prst="rect">
            <a:avLst/>
          </a:prstGeom>
        </p:spPr>
        <p:txBody>
          <a:bodyPr wrap="square">
            <a:spAutoFit/>
          </a:bodyPr>
          <a:lstStyle/>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参照文件：</a:t>
            </a:r>
            <a:r>
              <a:rPr lang="zh-CN" altLang="zh-CN" b="1" dirty="0">
                <a:solidFill>
                  <a:schemeClr val="tx1">
                    <a:lumMod val="50000"/>
                    <a:lumOff val="50000"/>
                  </a:schemeClr>
                </a:solidFill>
                <a:latin typeface="微软雅黑" pitchFamily="34" charset="-122"/>
                <a:ea typeface="微软雅黑" pitchFamily="34" charset="-122"/>
              </a:rPr>
              <a:t>需求分析文档，游戏设计目标文档</a:t>
            </a:r>
          </a:p>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参与人员：</a:t>
            </a:r>
            <a:r>
              <a:rPr lang="zh-CN" altLang="zh-CN" b="1" dirty="0">
                <a:solidFill>
                  <a:schemeClr val="tx1">
                    <a:lumMod val="50000"/>
                    <a:lumOff val="50000"/>
                  </a:schemeClr>
                </a:solidFill>
                <a:latin typeface="微软雅黑" pitchFamily="34" charset="-122"/>
                <a:ea typeface="微软雅黑" pitchFamily="34" charset="-122"/>
              </a:rPr>
              <a:t>测试人员、预期用户</a:t>
            </a:r>
          </a:p>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测试方法：</a:t>
            </a:r>
            <a:r>
              <a:rPr lang="zh-CN" altLang="zh-CN" b="1" dirty="0">
                <a:solidFill>
                  <a:schemeClr val="tx1">
                    <a:lumMod val="50000"/>
                    <a:lumOff val="50000"/>
                  </a:schemeClr>
                </a:solidFill>
                <a:latin typeface="微软雅黑" pitchFamily="34" charset="-122"/>
                <a:ea typeface="微软雅黑" pitchFamily="34" charset="-122"/>
              </a:rPr>
              <a:t>黑盒测试方法</a:t>
            </a:r>
          </a:p>
        </p:txBody>
      </p:sp>
      <p:graphicFrame>
        <p:nvGraphicFramePr>
          <p:cNvPr id="5" name="表格 4"/>
          <p:cNvGraphicFramePr>
            <a:graphicFrameLocks noGrp="1"/>
          </p:cNvGraphicFramePr>
          <p:nvPr>
            <p:extLst>
              <p:ext uri="{D42A27DB-BD31-4B8C-83A1-F6EECF244321}">
                <p14:modId xmlns:p14="http://schemas.microsoft.com/office/powerpoint/2010/main" val="1731250348"/>
              </p:ext>
            </p:extLst>
          </p:nvPr>
        </p:nvGraphicFramePr>
        <p:xfrm>
          <a:off x="5130578" y="1556263"/>
          <a:ext cx="6560679" cy="4526280"/>
        </p:xfrm>
        <a:graphic>
          <a:graphicData uri="http://schemas.openxmlformats.org/drawingml/2006/table">
            <a:tbl>
              <a:tblPr firstRow="1" firstCol="1" bandRow="1"/>
              <a:tblGrid>
                <a:gridCol w="600090">
                  <a:extLst>
                    <a:ext uri="{9D8B030D-6E8A-4147-A177-3AD203B41FA5}">
                      <a16:colId xmlns:a16="http://schemas.microsoft.com/office/drawing/2014/main" xmlns="" val="20000"/>
                    </a:ext>
                  </a:extLst>
                </a:gridCol>
                <a:gridCol w="1825546">
                  <a:extLst>
                    <a:ext uri="{9D8B030D-6E8A-4147-A177-3AD203B41FA5}">
                      <a16:colId xmlns:a16="http://schemas.microsoft.com/office/drawing/2014/main" xmlns="" val="20001"/>
                    </a:ext>
                  </a:extLst>
                </a:gridCol>
                <a:gridCol w="4135043">
                  <a:extLst>
                    <a:ext uri="{9D8B030D-6E8A-4147-A177-3AD203B41FA5}">
                      <a16:colId xmlns:a16="http://schemas.microsoft.com/office/drawing/2014/main" xmlns="" val="20002"/>
                    </a:ext>
                  </a:extLst>
                </a:gridCol>
              </a:tblGrid>
              <a:tr h="0">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测试内容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功能检验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确认游戏的功能是否满足用户的需求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2</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性能检验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确认游戏的性能用户是否满意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3</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en-US" sz="1800" b="1" kern="1200" dirty="0">
                          <a:solidFill>
                            <a:srgbClr val="FF0000"/>
                          </a:solidFill>
                          <a:latin typeface="微软雅黑" pitchFamily="34" charset="-122"/>
                          <a:ea typeface="微软雅黑" pitchFamily="34" charset="-122"/>
                          <a:cs typeface="+mn-cs"/>
                        </a:rPr>
                        <a:t>UI</a:t>
                      </a:r>
                      <a:r>
                        <a:rPr lang="zh-CN" sz="1800" b="1" kern="1200" dirty="0">
                          <a:solidFill>
                            <a:srgbClr val="FF0000"/>
                          </a:solidFill>
                          <a:latin typeface="微软雅黑" pitchFamily="34" charset="-122"/>
                          <a:ea typeface="微软雅黑" pitchFamily="34" charset="-122"/>
                          <a:cs typeface="+mn-cs"/>
                        </a:rPr>
                        <a:t>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a:t>
                      </a:r>
                      <a:r>
                        <a:rPr lang="en-US" sz="1800" b="1" kern="1200" dirty="0">
                          <a:solidFill>
                            <a:schemeClr val="tx1">
                              <a:lumMod val="50000"/>
                              <a:lumOff val="50000"/>
                            </a:schemeClr>
                          </a:solidFill>
                          <a:latin typeface="微软雅黑" pitchFamily="34" charset="-122"/>
                          <a:ea typeface="微软雅黑" pitchFamily="34" charset="-122"/>
                          <a:cs typeface="+mn-cs"/>
                        </a:rPr>
                        <a:t>UI</a:t>
                      </a:r>
                      <a:r>
                        <a:rPr lang="zh-CN" sz="1800" b="1" kern="1200" dirty="0">
                          <a:solidFill>
                            <a:schemeClr val="tx1">
                              <a:lumMod val="50000"/>
                              <a:lumOff val="50000"/>
                            </a:schemeClr>
                          </a:solidFill>
                          <a:latin typeface="微软雅黑" pitchFamily="34" charset="-122"/>
                          <a:ea typeface="微软雅黑" pitchFamily="34" charset="-122"/>
                          <a:cs typeface="+mn-cs"/>
                        </a:rPr>
                        <a:t>界面用户是否满意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4</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安全性检验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确认游戏的安全性用户是否满意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5</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兼容性检验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确认游戏的兼容性用户是否满意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6</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可维护性检验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确认游戏的可维护性用户是否满意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7</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游戏性校验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确认游戏的游戏性用户是否满意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8</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软件配置复查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自查软件配置的成分是否齐全，质量符合要求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bl>
          </a:graphicData>
        </a:graphic>
      </p:graphicFrame>
    </p:spTree>
    <p:extLst>
      <p:ext uri="{BB962C8B-B14F-4D97-AF65-F5344CB8AC3E}">
        <p14:creationId xmlns:p14="http://schemas.microsoft.com/office/powerpoint/2010/main" val="386273530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1" name="Copyright Notice"/>
          <p:cNvSpPr>
            <a:spLocks/>
          </p:cNvSpPr>
          <p:nvPr/>
        </p:nvSpPr>
        <p:spPr bwMode="auto">
          <a:xfrm>
            <a:off x="4687821" y="249538"/>
            <a:ext cx="3507596"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solidFill>
                  <a:srgbClr val="00C3D9"/>
                </a:solidFill>
                <a:latin typeface="微软雅黑" pitchFamily="34" charset="-122"/>
                <a:ea typeface="微软雅黑" pitchFamily="34" charset="-122"/>
              </a:rPr>
              <a:t>5.7</a:t>
            </a:r>
            <a:r>
              <a:rPr lang="zh-CN" altLang="en-US" sz="3600" b="1" dirty="0">
                <a:solidFill>
                  <a:srgbClr val="00C3D9"/>
                </a:solidFill>
                <a:latin typeface="微软雅黑" pitchFamily="34" charset="-122"/>
                <a:ea typeface="微软雅黑" pitchFamily="34" charset="-122"/>
              </a:rPr>
              <a:t>测试结果</a:t>
            </a:r>
          </a:p>
        </p:txBody>
      </p:sp>
      <p:grpSp>
        <p:nvGrpSpPr>
          <p:cNvPr id="12" name="组合 11"/>
          <p:cNvGrpSpPr/>
          <p:nvPr/>
        </p:nvGrpSpPr>
        <p:grpSpPr>
          <a:xfrm>
            <a:off x="2160296" y="914480"/>
            <a:ext cx="7322890" cy="76200"/>
            <a:chOff x="2424953" y="1238297"/>
            <a:chExt cx="7322890" cy="76200"/>
          </a:xfrm>
        </p:grpSpPr>
        <p:sp>
          <p:nvSpPr>
            <p:cNvPr id="13"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4"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5"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6"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7"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9" name="文本框 18"/>
          <p:cNvSpPr txBox="1"/>
          <p:nvPr/>
        </p:nvSpPr>
        <p:spPr>
          <a:xfrm>
            <a:off x="0" y="1059178"/>
            <a:ext cx="4122876"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5.7.1 </a:t>
            </a:r>
            <a:r>
              <a:rPr lang="zh-CN" altLang="en-US" sz="2800" b="1" dirty="0">
                <a:solidFill>
                  <a:srgbClr val="00C3D9"/>
                </a:solidFill>
                <a:latin typeface="微软雅黑" pitchFamily="34" charset="-122"/>
                <a:ea typeface="微软雅黑" pitchFamily="34" charset="-122"/>
              </a:rPr>
              <a:t>单元测试测试结果</a:t>
            </a:r>
          </a:p>
        </p:txBody>
      </p:sp>
      <p:graphicFrame>
        <p:nvGraphicFramePr>
          <p:cNvPr id="4" name="表格 3"/>
          <p:cNvGraphicFramePr>
            <a:graphicFrameLocks noGrp="1"/>
          </p:cNvGraphicFramePr>
          <p:nvPr>
            <p:extLst>
              <p:ext uri="{D42A27DB-BD31-4B8C-83A1-F6EECF244321}">
                <p14:modId xmlns:p14="http://schemas.microsoft.com/office/powerpoint/2010/main" val="3887296991"/>
              </p:ext>
            </p:extLst>
          </p:nvPr>
        </p:nvGraphicFramePr>
        <p:xfrm>
          <a:off x="522514" y="1785107"/>
          <a:ext cx="10842171" cy="5486400"/>
        </p:xfrm>
        <a:graphic>
          <a:graphicData uri="http://schemas.openxmlformats.org/drawingml/2006/table">
            <a:tbl>
              <a:tblPr firstRow="1" firstCol="1" bandRow="1"/>
              <a:tblGrid>
                <a:gridCol w="1520890">
                  <a:extLst>
                    <a:ext uri="{9D8B030D-6E8A-4147-A177-3AD203B41FA5}">
                      <a16:colId xmlns:a16="http://schemas.microsoft.com/office/drawing/2014/main" xmlns="" val="20000"/>
                    </a:ext>
                  </a:extLst>
                </a:gridCol>
                <a:gridCol w="2388641">
                  <a:extLst>
                    <a:ext uri="{9D8B030D-6E8A-4147-A177-3AD203B41FA5}">
                      <a16:colId xmlns:a16="http://schemas.microsoft.com/office/drawing/2014/main" xmlns="" val="20001"/>
                    </a:ext>
                  </a:extLst>
                </a:gridCol>
                <a:gridCol w="6932640">
                  <a:extLst>
                    <a:ext uri="{9D8B030D-6E8A-4147-A177-3AD203B41FA5}">
                      <a16:colId xmlns:a16="http://schemas.microsoft.com/office/drawing/2014/main" xmlns="" val="20002"/>
                    </a:ext>
                  </a:extLst>
                </a:gridCol>
              </a:tblGrid>
              <a:tr h="0">
                <a:tc>
                  <a:txBody>
                    <a:bodyPr/>
                    <a:lstStyle/>
                    <a:p>
                      <a:pPr indent="127000">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模块编号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模块名称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2400" b="1" kern="1200">
                          <a:solidFill>
                            <a:schemeClr val="tx1">
                              <a:lumMod val="50000"/>
                              <a:lumOff val="50000"/>
                            </a:schemeClr>
                          </a:solidFill>
                          <a:latin typeface="微软雅黑" pitchFamily="34" charset="-122"/>
                          <a:ea typeface="微软雅黑" pitchFamily="34" charset="-122"/>
                          <a:cs typeface="+mn-cs"/>
                        </a:rPr>
                        <a:t>测试结果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0">
                <a:tc>
                  <a:txBody>
                    <a:bodyPr/>
                    <a:lstStyle/>
                    <a:p>
                      <a:pPr indent="127000">
                        <a:lnSpc>
                          <a:spcPct val="150000"/>
                        </a:lnSpc>
                        <a:spcBef>
                          <a:spcPts val="600"/>
                        </a:spcBef>
                        <a:spcAft>
                          <a:spcPts val="600"/>
                        </a:spcAft>
                      </a:pPr>
                      <a:r>
                        <a:rPr lang="en-US" sz="2400" b="1" kern="1200">
                          <a:solidFill>
                            <a:schemeClr val="tx1">
                              <a:lumMod val="50000"/>
                              <a:lumOff val="50000"/>
                            </a:schemeClr>
                          </a:solidFill>
                          <a:latin typeface="微软雅黑" pitchFamily="34" charset="-122"/>
                          <a:ea typeface="微软雅黑" pitchFamily="34" charset="-122"/>
                          <a:cs typeface="+mn-cs"/>
                        </a:rPr>
                        <a:t>1</a:t>
                      </a:r>
                      <a:endParaRPr lang="zh-CN" sz="24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新游戏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2400" b="1" kern="1200">
                          <a:solidFill>
                            <a:schemeClr val="tx1">
                              <a:lumMod val="50000"/>
                              <a:lumOff val="50000"/>
                            </a:schemeClr>
                          </a:solidFill>
                          <a:latin typeface="微软雅黑" pitchFamily="34" charset="-122"/>
                          <a:ea typeface="微软雅黑" pitchFamily="34" charset="-122"/>
                          <a:cs typeface="+mn-cs"/>
                        </a:rPr>
                        <a:t>测试完成，满足设计要求。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indent="127000">
                        <a:lnSpc>
                          <a:spcPct val="150000"/>
                        </a:lnSpc>
                        <a:spcBef>
                          <a:spcPts val="600"/>
                        </a:spcBef>
                        <a:spcAft>
                          <a:spcPts val="600"/>
                        </a:spcAft>
                      </a:pPr>
                      <a:r>
                        <a:rPr lang="en-US" sz="2400" b="1" kern="1200">
                          <a:solidFill>
                            <a:schemeClr val="tx1">
                              <a:lumMod val="50000"/>
                              <a:lumOff val="50000"/>
                            </a:schemeClr>
                          </a:solidFill>
                          <a:latin typeface="微软雅黑" pitchFamily="34" charset="-122"/>
                          <a:ea typeface="微软雅黑" pitchFamily="34" charset="-122"/>
                          <a:cs typeface="+mn-cs"/>
                        </a:rPr>
                        <a:t>2</a:t>
                      </a:r>
                      <a:endParaRPr lang="zh-CN" sz="24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读取游戏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测试完成，能正确读取游戏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indent="127000">
                        <a:lnSpc>
                          <a:spcPct val="150000"/>
                        </a:lnSpc>
                        <a:spcBef>
                          <a:spcPts val="600"/>
                        </a:spcBef>
                        <a:spcAft>
                          <a:spcPts val="600"/>
                        </a:spcAft>
                      </a:pPr>
                      <a:r>
                        <a:rPr lang="en-US" sz="2400" b="1" kern="1200">
                          <a:solidFill>
                            <a:schemeClr val="tx1">
                              <a:lumMod val="50000"/>
                              <a:lumOff val="50000"/>
                            </a:schemeClr>
                          </a:solidFill>
                          <a:latin typeface="微软雅黑" pitchFamily="34" charset="-122"/>
                          <a:ea typeface="微软雅黑" pitchFamily="34" charset="-122"/>
                          <a:cs typeface="+mn-cs"/>
                        </a:rPr>
                        <a:t>3</a:t>
                      </a:r>
                      <a:endParaRPr lang="zh-CN" sz="24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2400" b="1" kern="1200">
                          <a:solidFill>
                            <a:schemeClr val="tx1">
                              <a:lumMod val="50000"/>
                              <a:lumOff val="50000"/>
                            </a:schemeClr>
                          </a:solidFill>
                          <a:latin typeface="微软雅黑" pitchFamily="34" charset="-122"/>
                          <a:ea typeface="微软雅黑" pitchFamily="34" charset="-122"/>
                          <a:cs typeface="+mn-cs"/>
                        </a:rPr>
                        <a:t>情报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测试完成，满足设计要求。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indent="127000">
                        <a:lnSpc>
                          <a:spcPct val="150000"/>
                        </a:lnSpc>
                        <a:spcBef>
                          <a:spcPts val="600"/>
                        </a:spcBef>
                        <a:spcAft>
                          <a:spcPts val="600"/>
                        </a:spcAft>
                      </a:pPr>
                      <a:r>
                        <a:rPr lang="en-US" sz="2400" b="1" kern="1200">
                          <a:solidFill>
                            <a:schemeClr val="tx1">
                              <a:lumMod val="50000"/>
                              <a:lumOff val="50000"/>
                            </a:schemeClr>
                          </a:solidFill>
                          <a:latin typeface="微软雅黑" pitchFamily="34" charset="-122"/>
                          <a:ea typeface="微软雅黑" pitchFamily="34" charset="-122"/>
                          <a:cs typeface="+mn-cs"/>
                        </a:rPr>
                        <a:t>4</a:t>
                      </a:r>
                      <a:endParaRPr lang="zh-CN" sz="24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2400" b="1" kern="1200">
                          <a:solidFill>
                            <a:schemeClr val="tx1">
                              <a:lumMod val="50000"/>
                              <a:lumOff val="50000"/>
                            </a:schemeClr>
                          </a:solidFill>
                          <a:latin typeface="微软雅黑" pitchFamily="34" charset="-122"/>
                          <a:ea typeface="微软雅黑" pitchFamily="34" charset="-122"/>
                          <a:cs typeface="+mn-cs"/>
                        </a:rPr>
                        <a:t>下一回合</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测试完成，能正确存档。</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indent="127000">
                        <a:lnSpc>
                          <a:spcPct val="150000"/>
                        </a:lnSpc>
                        <a:spcBef>
                          <a:spcPts val="600"/>
                        </a:spcBef>
                        <a:spcAft>
                          <a:spcPts val="600"/>
                        </a:spcAft>
                      </a:pPr>
                      <a:r>
                        <a:rPr lang="en-US" sz="2400" b="1" kern="1200">
                          <a:solidFill>
                            <a:schemeClr val="tx1">
                              <a:lumMod val="50000"/>
                              <a:lumOff val="50000"/>
                            </a:schemeClr>
                          </a:solidFill>
                          <a:latin typeface="微软雅黑" pitchFamily="34" charset="-122"/>
                          <a:ea typeface="微软雅黑" pitchFamily="34" charset="-122"/>
                          <a:cs typeface="+mn-cs"/>
                        </a:rPr>
                        <a:t>5</a:t>
                      </a:r>
                      <a:endParaRPr lang="zh-CN" sz="24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2400" b="1" kern="1200">
                          <a:solidFill>
                            <a:schemeClr val="tx1">
                              <a:lumMod val="50000"/>
                              <a:lumOff val="50000"/>
                            </a:schemeClr>
                          </a:solidFill>
                          <a:latin typeface="微软雅黑" pitchFamily="34" charset="-122"/>
                          <a:ea typeface="微软雅黑" pitchFamily="34" charset="-122"/>
                          <a:cs typeface="+mn-cs"/>
                        </a:rPr>
                        <a:t>排行榜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测试完成，满足设计要求。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indent="127000">
                        <a:lnSpc>
                          <a:spcPct val="150000"/>
                        </a:lnSpc>
                        <a:spcBef>
                          <a:spcPts val="600"/>
                        </a:spcBef>
                        <a:spcAft>
                          <a:spcPts val="600"/>
                        </a:spcAft>
                      </a:pPr>
                      <a:r>
                        <a:rPr lang="en-US" sz="2400" b="1" kern="1200">
                          <a:solidFill>
                            <a:schemeClr val="tx1">
                              <a:lumMod val="50000"/>
                              <a:lumOff val="50000"/>
                            </a:schemeClr>
                          </a:solidFill>
                          <a:latin typeface="微软雅黑" pitchFamily="34" charset="-122"/>
                          <a:ea typeface="微软雅黑" pitchFamily="34" charset="-122"/>
                          <a:cs typeface="+mn-cs"/>
                        </a:rPr>
                        <a:t>6</a:t>
                      </a:r>
                      <a:endParaRPr lang="zh-CN" sz="24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2400" b="1" kern="1200">
                          <a:solidFill>
                            <a:schemeClr val="tx1">
                              <a:lumMod val="50000"/>
                              <a:lumOff val="50000"/>
                            </a:schemeClr>
                          </a:solidFill>
                          <a:latin typeface="微软雅黑" pitchFamily="34" charset="-122"/>
                          <a:ea typeface="微软雅黑" pitchFamily="34" charset="-122"/>
                          <a:cs typeface="+mn-cs"/>
                        </a:rPr>
                        <a:t>军事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测试完成，能准确进行军事的各项操作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indent="127000">
                        <a:lnSpc>
                          <a:spcPct val="150000"/>
                        </a:lnSpc>
                        <a:spcBef>
                          <a:spcPts val="600"/>
                        </a:spcBef>
                        <a:spcAft>
                          <a:spcPts val="600"/>
                        </a:spcAft>
                      </a:pPr>
                      <a:r>
                        <a:rPr lang="en-US" sz="2400" b="1" kern="1200">
                          <a:solidFill>
                            <a:schemeClr val="tx1">
                              <a:lumMod val="50000"/>
                              <a:lumOff val="50000"/>
                            </a:schemeClr>
                          </a:solidFill>
                          <a:latin typeface="微软雅黑" pitchFamily="34" charset="-122"/>
                          <a:ea typeface="微软雅黑" pitchFamily="34" charset="-122"/>
                          <a:cs typeface="+mn-cs"/>
                        </a:rPr>
                        <a:t>7 </a:t>
                      </a:r>
                      <a:endParaRPr lang="zh-CN" sz="24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2400" b="1" kern="1200">
                          <a:solidFill>
                            <a:schemeClr val="tx1">
                              <a:lumMod val="50000"/>
                              <a:lumOff val="50000"/>
                            </a:schemeClr>
                          </a:solidFill>
                          <a:latin typeface="微软雅黑" pitchFamily="34" charset="-122"/>
                          <a:ea typeface="微软雅黑" pitchFamily="34" charset="-122"/>
                          <a:cs typeface="+mn-cs"/>
                        </a:rPr>
                        <a:t>内政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测试完成，能准确进行内政的各项操作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indent="127000">
                        <a:lnSpc>
                          <a:spcPct val="150000"/>
                        </a:lnSpc>
                        <a:spcBef>
                          <a:spcPts val="600"/>
                        </a:spcBef>
                        <a:spcAft>
                          <a:spcPts val="600"/>
                        </a:spcAft>
                      </a:pPr>
                      <a:r>
                        <a:rPr lang="en-US" sz="2400" b="1" kern="1200">
                          <a:solidFill>
                            <a:schemeClr val="tx1">
                              <a:lumMod val="50000"/>
                              <a:lumOff val="50000"/>
                            </a:schemeClr>
                          </a:solidFill>
                          <a:latin typeface="微软雅黑" pitchFamily="34" charset="-122"/>
                          <a:ea typeface="微软雅黑" pitchFamily="34" charset="-122"/>
                          <a:cs typeface="+mn-cs"/>
                        </a:rPr>
                        <a:t>8</a:t>
                      </a:r>
                      <a:endParaRPr lang="zh-CN" sz="24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2400" b="1" kern="1200">
                          <a:solidFill>
                            <a:schemeClr val="tx1">
                              <a:lumMod val="50000"/>
                              <a:lumOff val="50000"/>
                            </a:schemeClr>
                          </a:solidFill>
                          <a:latin typeface="微软雅黑" pitchFamily="34" charset="-122"/>
                          <a:ea typeface="微软雅黑" pitchFamily="34" charset="-122"/>
                          <a:cs typeface="+mn-cs"/>
                        </a:rPr>
                        <a:t>谋略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测试完成，能准确进行谋略的各项操作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indent="127000">
                        <a:lnSpc>
                          <a:spcPct val="150000"/>
                        </a:lnSpc>
                        <a:spcBef>
                          <a:spcPts val="600"/>
                        </a:spcBef>
                        <a:spcAft>
                          <a:spcPts val="600"/>
                        </a:spcAft>
                      </a:pPr>
                      <a:r>
                        <a:rPr lang="en-US" sz="2400" b="1" kern="1200">
                          <a:solidFill>
                            <a:schemeClr val="tx1">
                              <a:lumMod val="50000"/>
                              <a:lumOff val="50000"/>
                            </a:schemeClr>
                          </a:solidFill>
                          <a:latin typeface="微软雅黑" pitchFamily="34" charset="-122"/>
                          <a:ea typeface="微软雅黑" pitchFamily="34" charset="-122"/>
                          <a:cs typeface="+mn-cs"/>
                        </a:rPr>
                        <a:t>9</a:t>
                      </a:r>
                      <a:endParaRPr lang="zh-CN" sz="24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2400" b="1" kern="1200">
                          <a:solidFill>
                            <a:schemeClr val="tx1">
                              <a:lumMod val="50000"/>
                              <a:lumOff val="50000"/>
                            </a:schemeClr>
                          </a:solidFill>
                          <a:latin typeface="微软雅黑" pitchFamily="34" charset="-122"/>
                          <a:ea typeface="微软雅黑" pitchFamily="34" charset="-122"/>
                          <a:cs typeface="+mn-cs"/>
                        </a:rPr>
                        <a:t>人事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2400" b="1" kern="1200" dirty="0">
                          <a:solidFill>
                            <a:schemeClr val="tx1">
                              <a:lumMod val="50000"/>
                              <a:lumOff val="50000"/>
                            </a:schemeClr>
                          </a:solidFill>
                          <a:latin typeface="微软雅黑" pitchFamily="34" charset="-122"/>
                          <a:ea typeface="微软雅黑" pitchFamily="34" charset="-122"/>
                          <a:cs typeface="+mn-cs"/>
                        </a:rPr>
                        <a:t>测试完成，能准确进行人事的各项操作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bl>
          </a:graphicData>
        </a:graphic>
      </p:graphicFrame>
    </p:spTree>
    <p:extLst>
      <p:ext uri="{BB962C8B-B14F-4D97-AF65-F5344CB8AC3E}">
        <p14:creationId xmlns:p14="http://schemas.microsoft.com/office/powerpoint/2010/main" val="353114005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193593" y="187629"/>
            <a:ext cx="4110755"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5.7.2 </a:t>
            </a:r>
            <a:r>
              <a:rPr lang="zh-CN" altLang="en-US" sz="2800" b="1" dirty="0">
                <a:solidFill>
                  <a:srgbClr val="00C3D9"/>
                </a:solidFill>
                <a:latin typeface="微软雅黑" pitchFamily="34" charset="-122"/>
                <a:ea typeface="微软雅黑" pitchFamily="34" charset="-122"/>
              </a:rPr>
              <a:t>集成测试测试结果</a:t>
            </a:r>
          </a:p>
        </p:txBody>
      </p:sp>
      <p:graphicFrame>
        <p:nvGraphicFramePr>
          <p:cNvPr id="7" name="表格 6"/>
          <p:cNvGraphicFramePr>
            <a:graphicFrameLocks noGrp="1"/>
          </p:cNvGraphicFramePr>
          <p:nvPr>
            <p:extLst>
              <p:ext uri="{D42A27DB-BD31-4B8C-83A1-F6EECF244321}">
                <p14:modId xmlns:p14="http://schemas.microsoft.com/office/powerpoint/2010/main" val="3273201232"/>
              </p:ext>
            </p:extLst>
          </p:nvPr>
        </p:nvGraphicFramePr>
        <p:xfrm>
          <a:off x="193593" y="724030"/>
          <a:ext cx="11803225" cy="5322995"/>
        </p:xfrm>
        <a:graphic>
          <a:graphicData uri="http://schemas.openxmlformats.org/drawingml/2006/table">
            <a:tbl>
              <a:tblPr firstRow="1" firstCol="1" bandRow="1"/>
              <a:tblGrid>
                <a:gridCol w="888758">
                  <a:extLst>
                    <a:ext uri="{9D8B030D-6E8A-4147-A177-3AD203B41FA5}">
                      <a16:colId xmlns:a16="http://schemas.microsoft.com/office/drawing/2014/main" xmlns="" val="20000"/>
                    </a:ext>
                  </a:extLst>
                </a:gridCol>
                <a:gridCol w="2883159">
                  <a:extLst>
                    <a:ext uri="{9D8B030D-6E8A-4147-A177-3AD203B41FA5}">
                      <a16:colId xmlns:a16="http://schemas.microsoft.com/office/drawing/2014/main" xmlns="" val="20001"/>
                    </a:ext>
                  </a:extLst>
                </a:gridCol>
                <a:gridCol w="8031308">
                  <a:extLst>
                    <a:ext uri="{9D8B030D-6E8A-4147-A177-3AD203B41FA5}">
                      <a16:colId xmlns:a16="http://schemas.microsoft.com/office/drawing/2014/main" xmlns="" val="20002"/>
                    </a:ext>
                  </a:extLst>
                </a:gridCol>
              </a:tblGrid>
              <a:tr h="363724">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编号</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模块排序</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测试结果</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363724">
                <a:tc>
                  <a:txBody>
                    <a:bodyPr/>
                    <a:lstStyle/>
                    <a:p>
                      <a:pPr marL="0" indent="127000" algn="ctr" defTabSz="1219170" rtl="0" eaLnBrk="1" latinLnBrk="0" hangingPunct="1">
                        <a:lnSpc>
                          <a:spcPct val="150000"/>
                        </a:lnSpc>
                        <a:spcBef>
                          <a:spcPts val="600"/>
                        </a:spcBef>
                        <a:spcAft>
                          <a:spcPts val="600"/>
                        </a:spcAft>
                      </a:pPr>
                      <a:r>
                        <a:rPr lang="en-US" sz="2000" b="1" kern="1200">
                          <a:solidFill>
                            <a:schemeClr val="tx1">
                              <a:lumMod val="50000"/>
                              <a:lumOff val="50000"/>
                            </a:schemeClr>
                          </a:solidFill>
                          <a:latin typeface="微软雅黑" pitchFamily="34" charset="-122"/>
                          <a:ea typeface="微软雅黑" pitchFamily="34" charset="-122"/>
                          <a:cs typeface="+mn-cs"/>
                        </a:rPr>
                        <a:t>1</a:t>
                      </a:r>
                      <a:endParaRPr lang="zh-CN" sz="2000" b="1" kern="120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l"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所有情况下，游戏都可以按照选择的存档位置，剧本和势力开始。</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1190984">
                <a:tc>
                  <a:txBody>
                    <a:bodyPr/>
                    <a:lstStyle/>
                    <a:p>
                      <a:pPr marL="0" indent="127000" algn="ctr" defTabSz="1219170" rtl="0" eaLnBrk="1" latinLnBrk="0" hangingPunct="1">
                        <a:lnSpc>
                          <a:spcPct val="150000"/>
                        </a:lnSpc>
                        <a:spcBef>
                          <a:spcPts val="600"/>
                        </a:spcBef>
                        <a:spcAft>
                          <a:spcPts val="600"/>
                        </a:spcAft>
                      </a:pPr>
                      <a:r>
                        <a:rPr lang="en-US" sz="2000" b="1" kern="1200" dirty="0">
                          <a:solidFill>
                            <a:schemeClr val="tx1">
                              <a:lumMod val="50000"/>
                              <a:lumOff val="50000"/>
                            </a:schemeClr>
                          </a:solidFill>
                          <a:latin typeface="微软雅黑" pitchFamily="34" charset="-122"/>
                          <a:ea typeface="微软雅黑" pitchFamily="34" charset="-122"/>
                          <a:cs typeface="+mn-cs"/>
                        </a:rPr>
                        <a:t>2 </a:t>
                      </a:r>
                      <a:endParaRPr lang="zh-CN" sz="2000" b="1" kern="1200" dirty="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军事</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出征的话赢得一方得到敌方所有资源，输的一方资源减半。</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输送则输送方减少资源，受益方获得资源。</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征兵则是增加兵力</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190984">
                <a:tc>
                  <a:txBody>
                    <a:bodyPr/>
                    <a:lstStyle/>
                    <a:p>
                      <a:pPr marL="0" indent="127000" algn="ctr" defTabSz="1219170" rtl="0" eaLnBrk="1" latinLnBrk="0" hangingPunct="1">
                        <a:lnSpc>
                          <a:spcPct val="150000"/>
                        </a:lnSpc>
                        <a:spcBef>
                          <a:spcPts val="600"/>
                        </a:spcBef>
                        <a:spcAft>
                          <a:spcPts val="600"/>
                        </a:spcAft>
                      </a:pPr>
                      <a:r>
                        <a:rPr lang="en-US" sz="2000" b="1" kern="1200">
                          <a:solidFill>
                            <a:schemeClr val="tx1">
                              <a:lumMod val="50000"/>
                              <a:lumOff val="50000"/>
                            </a:schemeClr>
                          </a:solidFill>
                          <a:latin typeface="微软雅黑" pitchFamily="34" charset="-122"/>
                          <a:ea typeface="微软雅黑" pitchFamily="34" charset="-122"/>
                          <a:cs typeface="+mn-cs"/>
                        </a:rPr>
                        <a:t>3</a:t>
                      </a:r>
                      <a:endParaRPr lang="zh-CN" sz="2000" b="1" kern="120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内政</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0" lvl="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得到军事模块的相应功能</a:t>
                      </a:r>
                    </a:p>
                    <a:p>
                      <a:pPr marL="457200" lvl="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得到人事模块的相应功能</a:t>
                      </a:r>
                      <a:endParaRPr lang="en-US" altLang="zh-CN" sz="2000" b="1" kern="1200" dirty="0">
                        <a:solidFill>
                          <a:schemeClr val="tx1">
                            <a:lumMod val="50000"/>
                            <a:lumOff val="50000"/>
                          </a:schemeClr>
                        </a:solidFill>
                        <a:latin typeface="微软雅黑" pitchFamily="34" charset="-122"/>
                        <a:ea typeface="微软雅黑" pitchFamily="34" charset="-122"/>
                        <a:cs typeface="+mn-cs"/>
                      </a:endParaRPr>
                    </a:p>
                    <a:p>
                      <a:pPr marL="457200" lvl="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得到经济模块的相应功能</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970195">
                <a:tc>
                  <a:txBody>
                    <a:bodyPr/>
                    <a:lstStyle/>
                    <a:p>
                      <a:pPr marL="0" indent="127000" algn="ctr" defTabSz="1219170" rtl="0" eaLnBrk="1" latinLnBrk="0" hangingPunct="1">
                        <a:lnSpc>
                          <a:spcPct val="150000"/>
                        </a:lnSpc>
                        <a:spcBef>
                          <a:spcPts val="600"/>
                        </a:spcBef>
                        <a:spcAft>
                          <a:spcPts val="600"/>
                        </a:spcAft>
                      </a:pPr>
                      <a:r>
                        <a:rPr lang="en-US" sz="2000" b="1" kern="1200">
                          <a:solidFill>
                            <a:schemeClr val="tx1">
                              <a:lumMod val="50000"/>
                              <a:lumOff val="50000"/>
                            </a:schemeClr>
                          </a:solidFill>
                          <a:latin typeface="微软雅黑" pitchFamily="34" charset="-122"/>
                          <a:ea typeface="微软雅黑" pitchFamily="34" charset="-122"/>
                          <a:cs typeface="+mn-cs"/>
                        </a:rPr>
                        <a:t>4</a:t>
                      </a:r>
                      <a:endParaRPr lang="zh-CN" sz="2000" b="1" kern="120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人事</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任命则某个武将获得相应的头协。</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褒奖则相应武将获得相应奖励。</a:t>
                      </a:r>
                      <a:endParaRPr lang="en-US" altLang="zh-CN" sz="2000" b="1" kern="1200" dirty="0">
                        <a:solidFill>
                          <a:schemeClr val="tx1">
                            <a:lumMod val="50000"/>
                            <a:lumOff val="50000"/>
                          </a:schemeClr>
                        </a:solidFill>
                        <a:latin typeface="微软雅黑" pitchFamily="34" charset="-122"/>
                        <a:ea typeface="微软雅黑" pitchFamily="34" charset="-122"/>
                        <a:cs typeface="+mn-cs"/>
                      </a:endParaRP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移动则武将离开城池进入其他城池。</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流放则是民忠低到某个值把相应武将驱逐出城。</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111105212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223852" y="349746"/>
            <a:ext cx="4102209"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5.7.2 </a:t>
            </a:r>
            <a:r>
              <a:rPr lang="zh-CN" altLang="en-US" sz="2800" b="1" dirty="0">
                <a:solidFill>
                  <a:srgbClr val="00C3D9"/>
                </a:solidFill>
                <a:latin typeface="微软雅黑" pitchFamily="34" charset="-122"/>
                <a:ea typeface="微软雅黑" pitchFamily="34" charset="-122"/>
              </a:rPr>
              <a:t>集成测试测试结果</a:t>
            </a:r>
          </a:p>
        </p:txBody>
      </p:sp>
      <p:graphicFrame>
        <p:nvGraphicFramePr>
          <p:cNvPr id="2" name="表格 1"/>
          <p:cNvGraphicFramePr>
            <a:graphicFrameLocks noGrp="1"/>
          </p:cNvGraphicFramePr>
          <p:nvPr>
            <p:extLst>
              <p:ext uri="{D42A27DB-BD31-4B8C-83A1-F6EECF244321}">
                <p14:modId xmlns:p14="http://schemas.microsoft.com/office/powerpoint/2010/main" val="4096662634"/>
              </p:ext>
            </p:extLst>
          </p:nvPr>
        </p:nvGraphicFramePr>
        <p:xfrm>
          <a:off x="529495" y="872966"/>
          <a:ext cx="11131421" cy="6026569"/>
        </p:xfrm>
        <a:graphic>
          <a:graphicData uri="http://schemas.openxmlformats.org/drawingml/2006/table">
            <a:tbl>
              <a:tblPr firstRow="1" firstCol="1" bandRow="1"/>
              <a:tblGrid>
                <a:gridCol w="1046594">
                  <a:extLst>
                    <a:ext uri="{9D8B030D-6E8A-4147-A177-3AD203B41FA5}">
                      <a16:colId xmlns:a16="http://schemas.microsoft.com/office/drawing/2014/main" xmlns="" val="20000"/>
                    </a:ext>
                  </a:extLst>
                </a:gridCol>
                <a:gridCol w="2971326">
                  <a:extLst>
                    <a:ext uri="{9D8B030D-6E8A-4147-A177-3AD203B41FA5}">
                      <a16:colId xmlns:a16="http://schemas.microsoft.com/office/drawing/2014/main" xmlns="" val="20001"/>
                    </a:ext>
                  </a:extLst>
                </a:gridCol>
                <a:gridCol w="7113501">
                  <a:extLst>
                    <a:ext uri="{9D8B030D-6E8A-4147-A177-3AD203B41FA5}">
                      <a16:colId xmlns:a16="http://schemas.microsoft.com/office/drawing/2014/main" xmlns="" val="20002"/>
                    </a:ext>
                  </a:extLst>
                </a:gridCol>
              </a:tblGrid>
              <a:tr h="1782121">
                <a:tc>
                  <a:txBody>
                    <a:bodyPr/>
                    <a:lstStyle/>
                    <a:p>
                      <a:pPr indent="127000">
                        <a:lnSpc>
                          <a:spcPct val="15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5</a:t>
                      </a:r>
                      <a:endParaRPr lang="zh-CN" sz="1800" b="1" kern="1200" dirty="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dirty="0">
                          <a:solidFill>
                            <a:schemeClr val="tx1">
                              <a:lumMod val="50000"/>
                              <a:lumOff val="50000"/>
                            </a:schemeClr>
                          </a:solidFill>
                          <a:latin typeface="微软雅黑" pitchFamily="34" charset="-122"/>
                          <a:ea typeface="微软雅黑" pitchFamily="34" charset="-122"/>
                          <a:cs typeface="+mn-cs"/>
                        </a:rPr>
                        <a:t>新游</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剧本</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势力</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谋略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0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所有结果与测试操作的预期结果相同。</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1.</a:t>
                      </a:r>
                      <a:r>
                        <a:rPr lang="zh-CN" sz="1800" b="1" kern="1200" dirty="0">
                          <a:solidFill>
                            <a:schemeClr val="tx1">
                              <a:lumMod val="50000"/>
                              <a:lumOff val="50000"/>
                            </a:schemeClr>
                          </a:solidFill>
                          <a:latin typeface="微软雅黑" pitchFamily="34" charset="-122"/>
                          <a:ea typeface="微软雅黑" pitchFamily="34" charset="-122"/>
                          <a:cs typeface="+mn-cs"/>
                        </a:rPr>
                        <a:t>降低商业则相应势力金钱降低，民忠减少。</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2.</a:t>
                      </a:r>
                      <a:r>
                        <a:rPr lang="zh-CN" sz="1800" b="1" kern="1200" dirty="0">
                          <a:solidFill>
                            <a:schemeClr val="tx1">
                              <a:lumMod val="50000"/>
                              <a:lumOff val="50000"/>
                            </a:schemeClr>
                          </a:solidFill>
                          <a:latin typeface="微软雅黑" pitchFamily="34" charset="-122"/>
                          <a:ea typeface="微软雅黑" pitchFamily="34" charset="-122"/>
                          <a:cs typeface="+mn-cs"/>
                        </a:rPr>
                        <a:t>降低农业则相应粮草减少，民忠减少。</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3.</a:t>
                      </a:r>
                      <a:r>
                        <a:rPr lang="zh-CN" sz="1800" b="1" kern="1200" dirty="0">
                          <a:solidFill>
                            <a:schemeClr val="tx1">
                              <a:lumMod val="50000"/>
                              <a:lumOff val="50000"/>
                            </a:schemeClr>
                          </a:solidFill>
                          <a:latin typeface="微软雅黑" pitchFamily="34" charset="-122"/>
                          <a:ea typeface="微软雅黑" pitchFamily="34" charset="-122"/>
                          <a:cs typeface="+mn-cs"/>
                        </a:rPr>
                        <a:t>离间武将则，武将之间的信任度降低。</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4.</a:t>
                      </a:r>
                      <a:r>
                        <a:rPr lang="zh-CN" sz="1800" b="1" kern="1200" dirty="0">
                          <a:solidFill>
                            <a:schemeClr val="tx1">
                              <a:lumMod val="50000"/>
                              <a:lumOff val="50000"/>
                            </a:schemeClr>
                          </a:solidFill>
                          <a:latin typeface="微软雅黑" pitchFamily="34" charset="-122"/>
                          <a:ea typeface="微软雅黑" pitchFamily="34" charset="-122"/>
                          <a:cs typeface="+mn-cs"/>
                        </a:rPr>
                        <a:t>驱虎吞狼则，制定两城进行战争，并自己取得渔翁之利。</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1228218">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6</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dirty="0">
                          <a:solidFill>
                            <a:schemeClr val="tx1">
                              <a:lumMod val="50000"/>
                              <a:lumOff val="50000"/>
                            </a:schemeClr>
                          </a:solidFill>
                          <a:latin typeface="微软雅黑" pitchFamily="34" charset="-122"/>
                          <a:ea typeface="微软雅黑" pitchFamily="34" charset="-122"/>
                          <a:cs typeface="+mn-cs"/>
                        </a:rPr>
                        <a:t>新游</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剧本</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势力</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情报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0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所有结果与测试操作的预期结果相同。</a:t>
                      </a:r>
                    </a:p>
                    <a:p>
                      <a:pPr marL="342900" lvl="0" indent="-342900">
                        <a:lnSpc>
                          <a:spcPct val="100000"/>
                        </a:lnSpc>
                        <a:spcBef>
                          <a:spcPts val="600"/>
                        </a:spcBef>
                        <a:spcAft>
                          <a:spcPts val="600"/>
                        </a:spcAft>
                        <a:buFont typeface="+mj-lt"/>
                        <a:buAutoNum type="arabicPeriod"/>
                      </a:pPr>
                      <a:r>
                        <a:rPr lang="zh-CN" sz="1800" b="1" kern="1200" dirty="0">
                          <a:solidFill>
                            <a:schemeClr val="tx1">
                              <a:lumMod val="50000"/>
                              <a:lumOff val="50000"/>
                            </a:schemeClr>
                          </a:solidFill>
                          <a:latin typeface="微软雅黑" pitchFamily="34" charset="-122"/>
                          <a:ea typeface="微软雅黑" pitchFamily="34" charset="-122"/>
                          <a:cs typeface="+mn-cs"/>
                        </a:rPr>
                        <a:t>显示武将属性等信息</a:t>
                      </a:r>
                    </a:p>
                    <a:p>
                      <a:pPr marL="342900" lvl="0" indent="-342900">
                        <a:lnSpc>
                          <a:spcPct val="100000"/>
                        </a:lnSpc>
                        <a:spcBef>
                          <a:spcPts val="600"/>
                        </a:spcBef>
                        <a:spcAft>
                          <a:spcPts val="600"/>
                        </a:spcAft>
                        <a:buFont typeface="+mj-lt"/>
                        <a:buAutoNum type="arabicPeriod"/>
                      </a:pPr>
                      <a:r>
                        <a:rPr lang="zh-CN" sz="1800" b="1" kern="1200" dirty="0">
                          <a:solidFill>
                            <a:schemeClr val="tx1">
                              <a:lumMod val="50000"/>
                              <a:lumOff val="50000"/>
                            </a:schemeClr>
                          </a:solidFill>
                          <a:latin typeface="微软雅黑" pitchFamily="34" charset="-122"/>
                          <a:ea typeface="微软雅黑" pitchFamily="34" charset="-122"/>
                          <a:cs typeface="+mn-cs"/>
                        </a:rPr>
                        <a:t>显示城池等信息</a:t>
                      </a:r>
                    </a:p>
                    <a:p>
                      <a:pPr marL="342900" lvl="0" indent="-342900">
                        <a:lnSpc>
                          <a:spcPct val="100000"/>
                        </a:lnSpc>
                        <a:spcBef>
                          <a:spcPts val="600"/>
                        </a:spcBef>
                        <a:spcAft>
                          <a:spcPts val="600"/>
                        </a:spcAft>
                        <a:buFont typeface="+mj-lt"/>
                        <a:buAutoNum type="arabicPeriod"/>
                      </a:pPr>
                      <a:r>
                        <a:rPr lang="zh-CN" sz="1800" b="1" kern="1200" dirty="0">
                          <a:solidFill>
                            <a:schemeClr val="tx1">
                              <a:lumMod val="50000"/>
                              <a:lumOff val="50000"/>
                            </a:schemeClr>
                          </a:solidFill>
                          <a:latin typeface="微软雅黑" pitchFamily="34" charset="-122"/>
                          <a:ea typeface="微软雅黑" pitchFamily="34" charset="-122"/>
                          <a:cs typeface="+mn-cs"/>
                        </a:rPr>
                        <a:t>显示相应势力等信息</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433489">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7</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新游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剧本</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势力</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下一回合</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成功完成</a:t>
                      </a:r>
                      <a:r>
                        <a:rPr lang="en-US" sz="1800" b="1" kern="1200" dirty="0">
                          <a:solidFill>
                            <a:schemeClr val="tx1">
                              <a:lumMod val="50000"/>
                              <a:lumOff val="50000"/>
                            </a:schemeClr>
                          </a:solidFill>
                          <a:latin typeface="微软雅黑" pitchFamily="34" charset="-122"/>
                          <a:ea typeface="微软雅黑" pitchFamily="34" charset="-122"/>
                          <a:cs typeface="+mn-cs"/>
                        </a:rPr>
                        <a:t>AI</a:t>
                      </a:r>
                      <a:r>
                        <a:rPr lang="zh-CN" sz="1800" b="1" kern="1200" dirty="0">
                          <a:solidFill>
                            <a:schemeClr val="tx1">
                              <a:lumMod val="50000"/>
                              <a:lumOff val="50000"/>
                            </a:schemeClr>
                          </a:solidFill>
                          <a:latin typeface="微软雅黑" pitchFamily="34" charset="-122"/>
                          <a:ea typeface="微软雅黑" pitchFamily="34" charset="-122"/>
                          <a:cs typeface="+mn-cs"/>
                        </a:rPr>
                        <a:t>行动，回合推演和数据变化</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8</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军事</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9</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内政</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10</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人事</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11</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谋略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12</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情报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bl>
          </a:graphicData>
        </a:graphic>
      </p:graphicFrame>
    </p:spTree>
    <p:extLst>
      <p:ext uri="{BB962C8B-B14F-4D97-AF65-F5344CB8AC3E}">
        <p14:creationId xmlns:p14="http://schemas.microsoft.com/office/powerpoint/2010/main" val="231787898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81655" y="297695"/>
            <a:ext cx="4011780"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5.7.3 </a:t>
            </a:r>
            <a:r>
              <a:rPr lang="zh-CN" altLang="en-US" sz="2800" b="1" dirty="0">
                <a:solidFill>
                  <a:srgbClr val="00C3D9"/>
                </a:solidFill>
                <a:latin typeface="微软雅黑" pitchFamily="34" charset="-122"/>
                <a:ea typeface="微软雅黑" pitchFamily="34" charset="-122"/>
              </a:rPr>
              <a:t>系统测试测试结果</a:t>
            </a:r>
          </a:p>
        </p:txBody>
      </p:sp>
      <p:graphicFrame>
        <p:nvGraphicFramePr>
          <p:cNvPr id="2" name="表格 1"/>
          <p:cNvGraphicFramePr>
            <a:graphicFrameLocks noGrp="1"/>
          </p:cNvGraphicFramePr>
          <p:nvPr>
            <p:extLst>
              <p:ext uri="{D42A27DB-BD31-4B8C-83A1-F6EECF244321}">
                <p14:modId xmlns:p14="http://schemas.microsoft.com/office/powerpoint/2010/main" val="1529931219"/>
              </p:ext>
            </p:extLst>
          </p:nvPr>
        </p:nvGraphicFramePr>
        <p:xfrm>
          <a:off x="345233" y="1166327"/>
          <a:ext cx="11430001" cy="4516123"/>
        </p:xfrm>
        <a:graphic>
          <a:graphicData uri="http://schemas.openxmlformats.org/drawingml/2006/table">
            <a:tbl>
              <a:tblPr firstRow="1" firstCol="1" bandRow="1"/>
              <a:tblGrid>
                <a:gridCol w="1362770">
                  <a:extLst>
                    <a:ext uri="{9D8B030D-6E8A-4147-A177-3AD203B41FA5}">
                      <a16:colId xmlns:a16="http://schemas.microsoft.com/office/drawing/2014/main" xmlns="" val="20000"/>
                    </a:ext>
                  </a:extLst>
                </a:gridCol>
                <a:gridCol w="1727457">
                  <a:extLst>
                    <a:ext uri="{9D8B030D-6E8A-4147-A177-3AD203B41FA5}">
                      <a16:colId xmlns:a16="http://schemas.microsoft.com/office/drawing/2014/main" xmlns="" val="20001"/>
                    </a:ext>
                  </a:extLst>
                </a:gridCol>
                <a:gridCol w="8339774">
                  <a:extLst>
                    <a:ext uri="{9D8B030D-6E8A-4147-A177-3AD203B41FA5}">
                      <a16:colId xmlns:a16="http://schemas.microsoft.com/office/drawing/2014/main" xmlns="" val="20002"/>
                    </a:ext>
                  </a:extLst>
                </a:gridCol>
              </a:tblGrid>
              <a:tr h="348858">
                <a:tc>
                  <a:txBody>
                    <a:bodyPr/>
                    <a:lstStyle/>
                    <a:p>
                      <a:pPr indent="266700" algn="l">
                        <a:lnSpc>
                          <a:spcPct val="100000"/>
                        </a:lnSpc>
                        <a:spcBef>
                          <a:spcPts val="0"/>
                        </a:spcBef>
                        <a:spcAft>
                          <a:spcPts val="0"/>
                        </a:spcAft>
                      </a:pPr>
                      <a:r>
                        <a:rPr lang="zh-CN" sz="2400" b="1" kern="1200" dirty="0">
                          <a:solidFill>
                            <a:schemeClr val="tx1">
                              <a:lumMod val="50000"/>
                              <a:lumOff val="50000"/>
                            </a:schemeClr>
                          </a:solidFill>
                          <a:latin typeface="微软雅黑" pitchFamily="34" charset="-122"/>
                          <a:ea typeface="微软雅黑" pitchFamily="34" charset="-122"/>
                          <a:cs typeface="+mn-cs"/>
                        </a:rPr>
                        <a:t>测试编号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00000"/>
                        </a:lnSpc>
                        <a:spcBef>
                          <a:spcPts val="0"/>
                        </a:spcBef>
                        <a:spcAft>
                          <a:spcPts val="0"/>
                        </a:spcAft>
                      </a:pPr>
                      <a:r>
                        <a:rPr lang="zh-CN" sz="2400" b="1" kern="1200" dirty="0">
                          <a:solidFill>
                            <a:schemeClr val="tx1">
                              <a:lumMod val="50000"/>
                              <a:lumOff val="50000"/>
                            </a:schemeClr>
                          </a:solidFill>
                          <a:latin typeface="微软雅黑" pitchFamily="34" charset="-122"/>
                          <a:ea typeface="微软雅黑" pitchFamily="34" charset="-122"/>
                          <a:cs typeface="+mn-cs"/>
                        </a:rPr>
                        <a:t>测试名称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00000"/>
                        </a:lnSpc>
                        <a:spcBef>
                          <a:spcPts val="0"/>
                        </a:spcBef>
                        <a:spcAft>
                          <a:spcPts val="0"/>
                        </a:spcAft>
                      </a:pPr>
                      <a:r>
                        <a:rPr lang="zh-CN" sz="2400" b="1" kern="1200">
                          <a:solidFill>
                            <a:schemeClr val="tx1">
                              <a:lumMod val="50000"/>
                              <a:lumOff val="50000"/>
                            </a:schemeClr>
                          </a:solidFill>
                          <a:latin typeface="微软雅黑" pitchFamily="34" charset="-122"/>
                          <a:ea typeface="微软雅黑" pitchFamily="34" charset="-122"/>
                          <a:cs typeface="+mn-cs"/>
                        </a:rPr>
                        <a:t>测试结果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481567">
                <a:tc>
                  <a:txBody>
                    <a:bodyPr/>
                    <a:lstStyle/>
                    <a:p>
                      <a:pPr indent="266700" algn="l">
                        <a:lnSpc>
                          <a:spcPct val="100000"/>
                        </a:lnSpc>
                        <a:spcBef>
                          <a:spcPts val="0"/>
                        </a:spcBef>
                        <a:spcAft>
                          <a:spcPts val="0"/>
                        </a:spcAft>
                      </a:pPr>
                      <a:r>
                        <a:rPr lang="en-US" sz="2400" b="1" kern="1200" dirty="0">
                          <a:solidFill>
                            <a:schemeClr val="tx1">
                              <a:lumMod val="50000"/>
                              <a:lumOff val="50000"/>
                            </a:schemeClr>
                          </a:solidFill>
                          <a:latin typeface="微软雅黑" pitchFamily="34" charset="-122"/>
                          <a:ea typeface="微软雅黑" pitchFamily="34" charset="-122"/>
                          <a:cs typeface="+mn-cs"/>
                        </a:rPr>
                        <a:t>1</a:t>
                      </a:r>
                      <a:endParaRPr lang="zh-CN" sz="2400" b="1"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00000"/>
                        </a:lnSpc>
                        <a:spcBef>
                          <a:spcPts val="0"/>
                        </a:spcBef>
                        <a:spcAft>
                          <a:spcPts val="0"/>
                        </a:spcAft>
                      </a:pPr>
                      <a:r>
                        <a:rPr lang="zh-CN" sz="2400" b="1" kern="1200" dirty="0">
                          <a:solidFill>
                            <a:schemeClr val="tx1">
                              <a:lumMod val="50000"/>
                              <a:lumOff val="50000"/>
                            </a:schemeClr>
                          </a:solidFill>
                          <a:latin typeface="微软雅黑" pitchFamily="34" charset="-122"/>
                          <a:ea typeface="微软雅黑" pitchFamily="34" charset="-122"/>
                          <a:cs typeface="+mn-cs"/>
                        </a:rPr>
                        <a:t>功能测试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00000"/>
                        </a:lnSpc>
                        <a:spcBef>
                          <a:spcPts val="0"/>
                        </a:spcBef>
                        <a:spcAft>
                          <a:spcPts val="0"/>
                        </a:spcAft>
                      </a:pPr>
                      <a:r>
                        <a:rPr lang="zh-CN" sz="2400" b="1" kern="1200" dirty="0">
                          <a:solidFill>
                            <a:schemeClr val="tx1">
                              <a:lumMod val="50000"/>
                              <a:lumOff val="50000"/>
                            </a:schemeClr>
                          </a:solidFill>
                          <a:latin typeface="微软雅黑" pitchFamily="34" charset="-122"/>
                          <a:ea typeface="微软雅黑" pitchFamily="34" charset="-122"/>
                          <a:cs typeface="+mn-cs"/>
                        </a:rPr>
                        <a:t>与确认测试的功能检验相同，各项功能的实现以准确进行。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1474236">
                <a:tc>
                  <a:txBody>
                    <a:bodyPr/>
                    <a:lstStyle/>
                    <a:p>
                      <a:pPr indent="127000" algn="l">
                        <a:lnSpc>
                          <a:spcPct val="100000"/>
                        </a:lnSpc>
                        <a:spcBef>
                          <a:spcPts val="0"/>
                        </a:spcBef>
                        <a:spcAft>
                          <a:spcPts val="0"/>
                        </a:spcAft>
                      </a:pPr>
                      <a:r>
                        <a:rPr lang="en-US" sz="2400" b="1" kern="1200" dirty="0">
                          <a:solidFill>
                            <a:schemeClr val="tx1">
                              <a:lumMod val="50000"/>
                              <a:lumOff val="50000"/>
                            </a:schemeClr>
                          </a:solidFill>
                          <a:latin typeface="微软雅黑" pitchFamily="34" charset="-122"/>
                          <a:ea typeface="微软雅黑" pitchFamily="34" charset="-122"/>
                          <a:cs typeface="+mn-cs"/>
                        </a:rPr>
                        <a:t>2</a:t>
                      </a:r>
                      <a:endParaRPr lang="zh-CN" sz="2400" b="1"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00000"/>
                        </a:lnSpc>
                        <a:spcBef>
                          <a:spcPts val="0"/>
                        </a:spcBef>
                        <a:spcAft>
                          <a:spcPts val="0"/>
                        </a:spcAft>
                      </a:pPr>
                      <a:r>
                        <a:rPr lang="zh-CN" sz="2400" b="1" kern="1200" dirty="0">
                          <a:solidFill>
                            <a:schemeClr val="tx1">
                              <a:lumMod val="50000"/>
                              <a:lumOff val="50000"/>
                            </a:schemeClr>
                          </a:solidFill>
                          <a:latin typeface="微软雅黑" pitchFamily="34" charset="-122"/>
                          <a:ea typeface="微软雅黑" pitchFamily="34" charset="-122"/>
                          <a:cs typeface="+mn-cs"/>
                        </a:rPr>
                        <a:t>健壮性测试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lvl="0" indent="0" algn="l">
                        <a:lnSpc>
                          <a:spcPct val="100000"/>
                        </a:lnSpc>
                        <a:spcBef>
                          <a:spcPts val="0"/>
                        </a:spcBef>
                        <a:spcAft>
                          <a:spcPts val="0"/>
                        </a:spcAft>
                        <a:buFont typeface="+mj-lt"/>
                        <a:buNone/>
                      </a:pPr>
                      <a:r>
                        <a:rPr lang="zh-CN" sz="2400" b="1" kern="1200" dirty="0">
                          <a:solidFill>
                            <a:schemeClr val="tx1">
                              <a:lumMod val="50000"/>
                              <a:lumOff val="50000"/>
                            </a:schemeClr>
                          </a:solidFill>
                          <a:latin typeface="微软雅黑" pitchFamily="34" charset="-122"/>
                          <a:ea typeface="微软雅黑" pitchFamily="34" charset="-122"/>
                          <a:cs typeface="+mn-cs"/>
                        </a:rPr>
                        <a:t>网络发生波动时，数据能够存储在本地和云端</a:t>
                      </a:r>
                    </a:p>
                    <a:p>
                      <a:pPr marL="0" lvl="0" indent="0" algn="l">
                        <a:lnSpc>
                          <a:spcPct val="100000"/>
                        </a:lnSpc>
                        <a:spcBef>
                          <a:spcPts val="0"/>
                        </a:spcBef>
                        <a:spcAft>
                          <a:spcPts val="0"/>
                        </a:spcAft>
                        <a:buFont typeface="+mj-lt"/>
                        <a:buNone/>
                      </a:pPr>
                      <a:r>
                        <a:rPr lang="zh-CN" sz="2400" b="1" kern="1200" dirty="0">
                          <a:solidFill>
                            <a:schemeClr val="tx1">
                              <a:lumMod val="50000"/>
                              <a:lumOff val="50000"/>
                            </a:schemeClr>
                          </a:solidFill>
                          <a:latin typeface="微软雅黑" pitchFamily="34" charset="-122"/>
                          <a:ea typeface="微软雅黑" pitchFamily="34" charset="-122"/>
                          <a:cs typeface="+mn-cs"/>
                        </a:rPr>
                        <a:t>机器发生卡顿时，能保证数据不出错</a:t>
                      </a:r>
                    </a:p>
                    <a:p>
                      <a:pPr marL="0" lvl="0" indent="0" algn="l">
                        <a:lnSpc>
                          <a:spcPct val="100000"/>
                        </a:lnSpc>
                        <a:spcBef>
                          <a:spcPts val="0"/>
                        </a:spcBef>
                        <a:spcAft>
                          <a:spcPts val="0"/>
                        </a:spcAft>
                        <a:buFont typeface="+mj-lt"/>
                        <a:buNone/>
                      </a:pPr>
                      <a:r>
                        <a:rPr lang="zh-CN" sz="2400" b="1" kern="1200" dirty="0">
                          <a:solidFill>
                            <a:schemeClr val="tx1">
                              <a:lumMod val="50000"/>
                              <a:lumOff val="50000"/>
                            </a:schemeClr>
                          </a:solidFill>
                          <a:latin typeface="微软雅黑" pitchFamily="34" charset="-122"/>
                          <a:ea typeface="微软雅黑" pitchFamily="34" charset="-122"/>
                          <a:cs typeface="+mn-cs"/>
                        </a:rPr>
                        <a:t>微信发生闪退等程序问题时，数据能够存储在本地和云端</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348858">
                <a:tc>
                  <a:txBody>
                    <a:bodyPr/>
                    <a:lstStyle/>
                    <a:p>
                      <a:pPr indent="127000" algn="l">
                        <a:lnSpc>
                          <a:spcPct val="100000"/>
                        </a:lnSpc>
                        <a:spcBef>
                          <a:spcPts val="0"/>
                        </a:spcBef>
                        <a:spcAft>
                          <a:spcPts val="0"/>
                        </a:spcAft>
                      </a:pPr>
                      <a:r>
                        <a:rPr lang="en-US" sz="2400" b="1" kern="1200">
                          <a:solidFill>
                            <a:schemeClr val="tx1">
                              <a:lumMod val="50000"/>
                              <a:lumOff val="50000"/>
                            </a:schemeClr>
                          </a:solidFill>
                          <a:latin typeface="微软雅黑" pitchFamily="34" charset="-122"/>
                          <a:ea typeface="微软雅黑" pitchFamily="34" charset="-122"/>
                          <a:cs typeface="+mn-cs"/>
                        </a:rPr>
                        <a:t>3</a:t>
                      </a:r>
                      <a:endParaRPr lang="zh-CN" sz="24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00000"/>
                        </a:lnSpc>
                        <a:spcBef>
                          <a:spcPts val="0"/>
                        </a:spcBef>
                        <a:spcAft>
                          <a:spcPts val="0"/>
                        </a:spcAft>
                      </a:pPr>
                      <a:r>
                        <a:rPr lang="zh-CN" sz="2400" b="1" kern="1200">
                          <a:solidFill>
                            <a:schemeClr val="tx1">
                              <a:lumMod val="50000"/>
                              <a:lumOff val="50000"/>
                            </a:schemeClr>
                          </a:solidFill>
                          <a:latin typeface="微软雅黑" pitchFamily="34" charset="-122"/>
                          <a:ea typeface="微软雅黑" pitchFamily="34" charset="-122"/>
                          <a:cs typeface="+mn-cs"/>
                        </a:rPr>
                        <a:t>恢复测试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00000"/>
                        </a:lnSpc>
                        <a:spcBef>
                          <a:spcPts val="0"/>
                        </a:spcBef>
                        <a:spcAft>
                          <a:spcPts val="0"/>
                        </a:spcAft>
                      </a:pPr>
                      <a:r>
                        <a:rPr lang="zh-CN" sz="2400" b="1" kern="1200" dirty="0">
                          <a:solidFill>
                            <a:schemeClr val="tx1">
                              <a:lumMod val="50000"/>
                              <a:lumOff val="50000"/>
                            </a:schemeClr>
                          </a:solidFill>
                          <a:latin typeface="微软雅黑" pitchFamily="34" charset="-122"/>
                          <a:ea typeface="微软雅黑" pitchFamily="34" charset="-122"/>
                          <a:cs typeface="+mn-cs"/>
                        </a:rPr>
                        <a:t>每回合自动保存数据</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348858">
                <a:tc>
                  <a:txBody>
                    <a:bodyPr/>
                    <a:lstStyle/>
                    <a:p>
                      <a:pPr indent="127000" algn="l">
                        <a:lnSpc>
                          <a:spcPct val="100000"/>
                        </a:lnSpc>
                        <a:spcBef>
                          <a:spcPts val="0"/>
                        </a:spcBef>
                        <a:spcAft>
                          <a:spcPts val="0"/>
                        </a:spcAft>
                      </a:pPr>
                      <a:r>
                        <a:rPr lang="en-US" sz="2400" b="1" kern="1200">
                          <a:solidFill>
                            <a:schemeClr val="tx1">
                              <a:lumMod val="50000"/>
                              <a:lumOff val="50000"/>
                            </a:schemeClr>
                          </a:solidFill>
                          <a:latin typeface="微软雅黑" pitchFamily="34" charset="-122"/>
                          <a:ea typeface="微软雅黑" pitchFamily="34" charset="-122"/>
                          <a:cs typeface="+mn-cs"/>
                        </a:rPr>
                        <a:t>4</a:t>
                      </a:r>
                      <a:endParaRPr lang="zh-CN" sz="24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00000"/>
                        </a:lnSpc>
                        <a:spcBef>
                          <a:spcPts val="0"/>
                        </a:spcBef>
                        <a:spcAft>
                          <a:spcPts val="0"/>
                        </a:spcAft>
                      </a:pPr>
                      <a:r>
                        <a:rPr lang="zh-CN" sz="2400" b="1" kern="1200">
                          <a:solidFill>
                            <a:schemeClr val="tx1">
                              <a:lumMod val="50000"/>
                              <a:lumOff val="50000"/>
                            </a:schemeClr>
                          </a:solidFill>
                          <a:latin typeface="微软雅黑" pitchFamily="34" charset="-122"/>
                          <a:ea typeface="微软雅黑" pitchFamily="34" charset="-122"/>
                          <a:cs typeface="+mn-cs"/>
                        </a:rPr>
                        <a:t>安全测试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00000"/>
                        </a:lnSpc>
                        <a:spcBef>
                          <a:spcPts val="0"/>
                        </a:spcBef>
                        <a:spcAft>
                          <a:spcPts val="0"/>
                        </a:spcAft>
                      </a:pPr>
                      <a:r>
                        <a:rPr lang="zh-CN" sz="2400" b="1" kern="1200" dirty="0">
                          <a:solidFill>
                            <a:schemeClr val="tx1">
                              <a:lumMod val="50000"/>
                              <a:lumOff val="50000"/>
                            </a:schemeClr>
                          </a:solidFill>
                          <a:latin typeface="微软雅黑" pitchFamily="34" charset="-122"/>
                          <a:ea typeface="微软雅黑" pitchFamily="34" charset="-122"/>
                          <a:cs typeface="+mn-cs"/>
                        </a:rPr>
                        <a:t>与下方确认测试的安全检验相同。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558536">
                <a:tc>
                  <a:txBody>
                    <a:bodyPr/>
                    <a:lstStyle/>
                    <a:p>
                      <a:pPr indent="127000" algn="l">
                        <a:lnSpc>
                          <a:spcPct val="100000"/>
                        </a:lnSpc>
                        <a:spcBef>
                          <a:spcPts val="0"/>
                        </a:spcBef>
                        <a:spcAft>
                          <a:spcPts val="0"/>
                        </a:spcAft>
                      </a:pPr>
                      <a:r>
                        <a:rPr lang="en-US" sz="2400" b="1" kern="1200" dirty="0">
                          <a:solidFill>
                            <a:schemeClr val="tx1">
                              <a:lumMod val="50000"/>
                              <a:lumOff val="50000"/>
                            </a:schemeClr>
                          </a:solidFill>
                          <a:latin typeface="微软雅黑" pitchFamily="34" charset="-122"/>
                          <a:ea typeface="微软雅黑" pitchFamily="34" charset="-122"/>
                          <a:cs typeface="+mn-cs"/>
                        </a:rPr>
                        <a:t>5</a:t>
                      </a:r>
                      <a:endParaRPr lang="zh-CN" sz="2400" b="1"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00000"/>
                        </a:lnSpc>
                        <a:spcBef>
                          <a:spcPts val="0"/>
                        </a:spcBef>
                        <a:spcAft>
                          <a:spcPts val="0"/>
                        </a:spcAft>
                      </a:pPr>
                      <a:r>
                        <a:rPr lang="zh-CN" sz="2400" b="1" kern="1200">
                          <a:solidFill>
                            <a:schemeClr val="tx1">
                              <a:lumMod val="50000"/>
                              <a:lumOff val="50000"/>
                            </a:schemeClr>
                          </a:solidFill>
                          <a:latin typeface="微软雅黑" pitchFamily="34" charset="-122"/>
                          <a:ea typeface="微软雅黑" pitchFamily="34" charset="-122"/>
                          <a:cs typeface="+mn-cs"/>
                        </a:rPr>
                        <a:t>压力测试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00000"/>
                        </a:lnSpc>
                        <a:spcBef>
                          <a:spcPts val="0"/>
                        </a:spcBef>
                        <a:spcAft>
                          <a:spcPts val="0"/>
                        </a:spcAft>
                      </a:pPr>
                      <a:r>
                        <a:rPr lang="zh-CN" altLang="en-US" sz="2400" b="1" kern="1200" dirty="0">
                          <a:solidFill>
                            <a:schemeClr val="tx1">
                              <a:lumMod val="50000"/>
                              <a:lumOff val="50000"/>
                            </a:schemeClr>
                          </a:solidFill>
                          <a:latin typeface="微软雅黑" pitchFamily="34" charset="-122"/>
                          <a:ea typeface="微软雅黑" pitchFamily="34" charset="-122"/>
                          <a:cs typeface="+mn-cs"/>
                        </a:rPr>
                        <a:t>无后台服务器压力问题。</a:t>
                      </a:r>
                    </a:p>
                    <a:p>
                      <a:pPr indent="266700" algn="l">
                        <a:lnSpc>
                          <a:spcPct val="100000"/>
                        </a:lnSpc>
                        <a:spcBef>
                          <a:spcPts val="0"/>
                        </a:spcBef>
                        <a:spcAft>
                          <a:spcPts val="0"/>
                        </a:spcAft>
                      </a:pPr>
                      <a:r>
                        <a:rPr lang="zh-CN" altLang="en-US" sz="2400" b="1" kern="1200" dirty="0">
                          <a:solidFill>
                            <a:schemeClr val="tx1">
                              <a:lumMod val="50000"/>
                              <a:lumOff val="50000"/>
                            </a:schemeClr>
                          </a:solidFill>
                          <a:latin typeface="微软雅黑" pitchFamily="34" charset="-122"/>
                          <a:ea typeface="微软雅黑" pitchFamily="34" charset="-122"/>
                          <a:cs typeface="+mn-cs"/>
                        </a:rPr>
                        <a:t>在本地进行操作过快或太过频繁，会根据机型造成一定程度的卡顿。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190331737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192750" y="442973"/>
            <a:ext cx="4071601"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5.7.4 </a:t>
            </a:r>
            <a:r>
              <a:rPr lang="zh-CN" altLang="en-US" sz="2800" b="1" dirty="0">
                <a:solidFill>
                  <a:srgbClr val="00C3D9"/>
                </a:solidFill>
                <a:latin typeface="微软雅黑" pitchFamily="34" charset="-122"/>
                <a:ea typeface="微软雅黑" pitchFamily="34" charset="-122"/>
              </a:rPr>
              <a:t>确认测试测试结果</a:t>
            </a:r>
          </a:p>
        </p:txBody>
      </p:sp>
      <p:graphicFrame>
        <p:nvGraphicFramePr>
          <p:cNvPr id="3" name="表格 2"/>
          <p:cNvGraphicFramePr>
            <a:graphicFrameLocks noGrp="1"/>
          </p:cNvGraphicFramePr>
          <p:nvPr>
            <p:extLst>
              <p:ext uri="{D42A27DB-BD31-4B8C-83A1-F6EECF244321}">
                <p14:modId xmlns:p14="http://schemas.microsoft.com/office/powerpoint/2010/main" val="1031084554"/>
              </p:ext>
            </p:extLst>
          </p:nvPr>
        </p:nvGraphicFramePr>
        <p:xfrm>
          <a:off x="923732" y="1399592"/>
          <a:ext cx="10291665" cy="4937760"/>
        </p:xfrm>
        <a:graphic>
          <a:graphicData uri="http://schemas.openxmlformats.org/drawingml/2006/table">
            <a:tbl>
              <a:tblPr firstRow="1" firstCol="1" bandRow="1"/>
              <a:tblGrid>
                <a:gridCol w="1099681">
                  <a:extLst>
                    <a:ext uri="{9D8B030D-6E8A-4147-A177-3AD203B41FA5}">
                      <a16:colId xmlns:a16="http://schemas.microsoft.com/office/drawing/2014/main" xmlns="" val="20000"/>
                    </a:ext>
                  </a:extLst>
                </a:gridCol>
                <a:gridCol w="2514494">
                  <a:extLst>
                    <a:ext uri="{9D8B030D-6E8A-4147-A177-3AD203B41FA5}">
                      <a16:colId xmlns:a16="http://schemas.microsoft.com/office/drawing/2014/main" xmlns="" val="20001"/>
                    </a:ext>
                  </a:extLst>
                </a:gridCol>
                <a:gridCol w="6677490">
                  <a:extLst>
                    <a:ext uri="{9D8B030D-6E8A-4147-A177-3AD203B41FA5}">
                      <a16:colId xmlns:a16="http://schemas.microsoft.com/office/drawing/2014/main" xmlns="" val="20002"/>
                    </a:ext>
                  </a:extLst>
                </a:gridCol>
              </a:tblGrid>
              <a:tr h="494522">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测试名称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测试结果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dirty="0">
                          <a:solidFill>
                            <a:schemeClr val="tx1">
                              <a:lumMod val="50000"/>
                              <a:lumOff val="50000"/>
                            </a:schemeClr>
                          </a:solidFill>
                          <a:latin typeface="微软雅黑" pitchFamily="34" charset="-122"/>
                          <a:ea typeface="微软雅黑" pitchFamily="34" charset="-122"/>
                          <a:cs typeface="+mn-cs"/>
                        </a:rPr>
                        <a:t>1</a:t>
                      </a:r>
                      <a:endParaRPr lang="zh-CN" sz="2400" b="0"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功能检验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游戏的功能大致满足用户的需求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2</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性能检验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游戏的性能用户满意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3</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en-US" sz="2400" b="0" kern="1200" dirty="0">
                          <a:solidFill>
                            <a:schemeClr val="tx1">
                              <a:lumMod val="50000"/>
                              <a:lumOff val="50000"/>
                            </a:schemeClr>
                          </a:solidFill>
                          <a:latin typeface="微软雅黑" pitchFamily="34" charset="-122"/>
                          <a:ea typeface="微软雅黑" pitchFamily="34" charset="-122"/>
                          <a:cs typeface="+mn-cs"/>
                        </a:rPr>
                        <a:t>UI</a:t>
                      </a:r>
                      <a:r>
                        <a:rPr lang="zh-CN" sz="2400" b="0" kern="1200" dirty="0">
                          <a:solidFill>
                            <a:schemeClr val="tx1">
                              <a:lumMod val="50000"/>
                              <a:lumOff val="50000"/>
                            </a:schemeClr>
                          </a:solidFill>
                          <a:latin typeface="微软雅黑" pitchFamily="34" charset="-122"/>
                          <a:ea typeface="微软雅黑" pitchFamily="34" charset="-122"/>
                          <a:cs typeface="+mn-cs"/>
                        </a:rPr>
                        <a:t>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a:t>
                      </a:r>
                      <a:r>
                        <a:rPr lang="en-US" sz="2400" b="0" kern="1200" dirty="0">
                          <a:solidFill>
                            <a:schemeClr val="tx1">
                              <a:lumMod val="50000"/>
                              <a:lumOff val="50000"/>
                            </a:schemeClr>
                          </a:solidFill>
                          <a:latin typeface="微软雅黑" pitchFamily="34" charset="-122"/>
                          <a:ea typeface="微软雅黑" pitchFamily="34" charset="-122"/>
                          <a:cs typeface="+mn-cs"/>
                        </a:rPr>
                        <a:t>UI</a:t>
                      </a:r>
                      <a:r>
                        <a:rPr lang="zh-CN" sz="2400" b="0" kern="1200" dirty="0">
                          <a:solidFill>
                            <a:schemeClr val="tx1">
                              <a:lumMod val="50000"/>
                              <a:lumOff val="50000"/>
                            </a:schemeClr>
                          </a:solidFill>
                          <a:latin typeface="微软雅黑" pitchFamily="34" charset="-122"/>
                          <a:ea typeface="微软雅黑" pitchFamily="34" charset="-122"/>
                          <a:cs typeface="+mn-cs"/>
                        </a:rPr>
                        <a:t>界面用户满意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4</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安全性检验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游戏的安全性用户满意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5</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兼容性检验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游戏的兼容性用户满意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6</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可维护性检验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游戏的可维护性用户满意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7</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游戏性校验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游戏的游戏性用户满意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8</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软件配置复查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自查软件配置的成分齐全，质量符合要求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bl>
          </a:graphicData>
        </a:graphic>
      </p:graphicFrame>
    </p:spTree>
    <p:extLst>
      <p:ext uri="{BB962C8B-B14F-4D97-AF65-F5344CB8AC3E}">
        <p14:creationId xmlns:p14="http://schemas.microsoft.com/office/powerpoint/2010/main" val="184975005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638801" y="550663"/>
            <a:ext cx="364600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1.3</a:t>
            </a:r>
            <a:r>
              <a:rPr lang="zh-CN" altLang="en-US" sz="3600" b="1" cap="small" dirty="0">
                <a:solidFill>
                  <a:srgbClr val="00C3D9"/>
                </a:solidFill>
                <a:latin typeface="微软雅黑" panose="020B0503020204020204" pitchFamily="34" charset="-122"/>
                <a:ea typeface="微软雅黑" panose="020B0503020204020204" pitchFamily="34" charset="-122"/>
              </a:rPr>
              <a:t>可行性分析</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97" name="Rectangle 19"/>
          <p:cNvSpPr/>
          <p:nvPr/>
        </p:nvSpPr>
        <p:spPr>
          <a:xfrm>
            <a:off x="2989933" y="1341391"/>
            <a:ext cx="7242316" cy="4770537"/>
          </a:xfrm>
          <a:prstGeom prst="rect">
            <a:avLst/>
          </a:prstGeom>
        </p:spPr>
        <p:txBody>
          <a:bodyPr wrap="square">
            <a:spAutoFit/>
          </a:bodyPr>
          <a:lstStyle/>
          <a:p>
            <a:r>
              <a:rPr lang="zh-CN" altLang="zh-CN" sz="2400" b="1" dirty="0">
                <a:solidFill>
                  <a:srgbClr val="FFFFFF">
                    <a:lumMod val="50000"/>
                  </a:srgbClr>
                </a:solidFill>
                <a:latin typeface="Open Sans" pitchFamily="34" charset="0"/>
                <a:cs typeface="Calibri" pitchFamily="34" charset="0"/>
              </a:rPr>
              <a:t>①技术上</a:t>
            </a:r>
          </a:p>
          <a:p>
            <a:r>
              <a:rPr lang="en-US" altLang="zh-CN" sz="2400" b="1" dirty="0">
                <a:solidFill>
                  <a:srgbClr val="FFFFFF">
                    <a:lumMod val="50000"/>
                  </a:srgbClr>
                </a:solidFill>
                <a:latin typeface="Open Sans" pitchFamily="34" charset="0"/>
                <a:cs typeface="Calibri" pitchFamily="34" charset="0"/>
              </a:rPr>
              <a:t>1.2D</a:t>
            </a:r>
            <a:r>
              <a:rPr lang="zh-CN" altLang="zh-CN" sz="2400" b="1" dirty="0">
                <a:solidFill>
                  <a:srgbClr val="FFFFFF">
                    <a:lumMod val="50000"/>
                  </a:srgbClr>
                </a:solidFill>
                <a:latin typeface="Open Sans" pitchFamily="34" charset="0"/>
                <a:cs typeface="Calibri" pitchFamily="34" charset="0"/>
              </a:rPr>
              <a:t>回合制策略类游戏技术上较为容易实现。</a:t>
            </a:r>
          </a:p>
          <a:p>
            <a:r>
              <a:rPr lang="en-US" altLang="zh-CN" sz="2400" b="1" dirty="0">
                <a:solidFill>
                  <a:srgbClr val="FFFFFF">
                    <a:lumMod val="50000"/>
                  </a:srgbClr>
                </a:solidFill>
                <a:latin typeface="Open Sans" pitchFamily="34" charset="0"/>
                <a:cs typeface="Calibri" pitchFamily="34" charset="0"/>
              </a:rPr>
              <a:t>2.</a:t>
            </a:r>
            <a:r>
              <a:rPr lang="zh-CN" altLang="zh-CN" sz="2400" b="1" dirty="0">
                <a:solidFill>
                  <a:srgbClr val="FFFFFF">
                    <a:lumMod val="50000"/>
                  </a:srgbClr>
                </a:solidFill>
                <a:latin typeface="Open Sans" pitchFamily="34" charset="0"/>
                <a:cs typeface="Calibri" pitchFamily="34" charset="0"/>
              </a:rPr>
              <a:t>同一题材的游戏众多</a:t>
            </a:r>
            <a:r>
              <a:rPr lang="en-US" altLang="zh-CN" sz="2400" b="1" dirty="0">
                <a:solidFill>
                  <a:srgbClr val="FFFFFF">
                    <a:lumMod val="50000"/>
                  </a:srgbClr>
                </a:solidFill>
                <a:latin typeface="Open Sans" pitchFamily="34" charset="0"/>
                <a:cs typeface="Calibri" pitchFamily="34" charset="0"/>
              </a:rPr>
              <a:t>,</a:t>
            </a:r>
            <a:r>
              <a:rPr lang="zh-CN" altLang="zh-CN" sz="2400" b="1" dirty="0">
                <a:solidFill>
                  <a:srgbClr val="FFFFFF">
                    <a:lumMod val="50000"/>
                  </a:srgbClr>
                </a:solidFill>
                <a:latin typeface="Open Sans" pitchFamily="34" charset="0"/>
                <a:cs typeface="Calibri" pitchFamily="34" charset="0"/>
              </a:rPr>
              <a:t>方便借鉴其中的精华。</a:t>
            </a:r>
          </a:p>
          <a:p>
            <a:r>
              <a:rPr lang="en-US" altLang="zh-CN" sz="2400" b="1" dirty="0">
                <a:solidFill>
                  <a:srgbClr val="FFFFFF">
                    <a:lumMod val="50000"/>
                  </a:srgbClr>
                </a:solidFill>
                <a:latin typeface="Open Sans" pitchFamily="34" charset="0"/>
                <a:cs typeface="Calibri" pitchFamily="34" charset="0"/>
              </a:rPr>
              <a:t>3.</a:t>
            </a:r>
            <a:r>
              <a:rPr lang="zh-CN" altLang="zh-CN" sz="2400" b="1" dirty="0">
                <a:solidFill>
                  <a:srgbClr val="FFFFFF">
                    <a:lumMod val="50000"/>
                  </a:srgbClr>
                </a:solidFill>
                <a:latin typeface="Open Sans" pitchFamily="34" charset="0"/>
                <a:cs typeface="Calibri" pitchFamily="34" charset="0"/>
              </a:rPr>
              <a:t>使用游戏引擎可以大大提高开发的效率</a:t>
            </a:r>
            <a:r>
              <a:rPr lang="zh-CN" altLang="en-US" sz="2400" b="1" dirty="0">
                <a:solidFill>
                  <a:srgbClr val="FFFFFF">
                    <a:lumMod val="50000"/>
                  </a:srgbClr>
                </a:solidFill>
                <a:latin typeface="Open Sans" pitchFamily="34" charset="0"/>
                <a:cs typeface="Calibri" pitchFamily="34" charset="0"/>
              </a:rPr>
              <a:t>。</a:t>
            </a:r>
            <a:endParaRPr lang="en-US" altLang="zh-CN" sz="2400" b="1" dirty="0">
              <a:solidFill>
                <a:srgbClr val="FFFFFF">
                  <a:lumMod val="50000"/>
                </a:srgbClr>
              </a:solidFill>
              <a:latin typeface="Open Sans" pitchFamily="34" charset="0"/>
              <a:cs typeface="Calibri" pitchFamily="34" charset="0"/>
            </a:endParaRPr>
          </a:p>
          <a:p>
            <a:r>
              <a:rPr lang="en-US" altLang="zh-CN" sz="2400" b="1" dirty="0">
                <a:solidFill>
                  <a:srgbClr val="FFFFFF">
                    <a:lumMod val="50000"/>
                  </a:srgbClr>
                </a:solidFill>
                <a:latin typeface="Open Sans" pitchFamily="34" charset="0"/>
                <a:cs typeface="Calibri" pitchFamily="34" charset="0"/>
              </a:rPr>
              <a:t>4.JS</a:t>
            </a:r>
            <a:r>
              <a:rPr lang="zh-CN" altLang="en-US" sz="2400" b="1" dirty="0">
                <a:solidFill>
                  <a:srgbClr val="FFFFFF">
                    <a:lumMod val="50000"/>
                  </a:srgbClr>
                </a:solidFill>
                <a:latin typeface="Open Sans" pitchFamily="34" charset="0"/>
                <a:cs typeface="Calibri" pitchFamily="34" charset="0"/>
              </a:rPr>
              <a:t>语言和游戏引擎需要学习。</a:t>
            </a:r>
            <a:endParaRPr lang="zh-CN" altLang="zh-CN" sz="2400" b="1" dirty="0">
              <a:solidFill>
                <a:srgbClr val="FFFFFF">
                  <a:lumMod val="50000"/>
                </a:srgbClr>
              </a:solidFill>
              <a:latin typeface="Open Sans" pitchFamily="34" charset="0"/>
              <a:cs typeface="Calibri" pitchFamily="34" charset="0"/>
            </a:endParaRPr>
          </a:p>
          <a:p>
            <a:r>
              <a:rPr lang="en-US" altLang="zh-CN" sz="2400" b="1" dirty="0">
                <a:solidFill>
                  <a:srgbClr val="FFFFFF">
                    <a:lumMod val="50000"/>
                  </a:srgbClr>
                </a:solidFill>
                <a:latin typeface="Open Sans" pitchFamily="34" charset="0"/>
                <a:cs typeface="Calibri" pitchFamily="34" charset="0"/>
              </a:rPr>
              <a:t> </a:t>
            </a:r>
            <a:endParaRPr lang="zh-CN" altLang="zh-CN" sz="2400" b="1" dirty="0">
              <a:solidFill>
                <a:srgbClr val="FFFFFF">
                  <a:lumMod val="50000"/>
                </a:srgbClr>
              </a:solidFill>
              <a:latin typeface="Open Sans" pitchFamily="34" charset="0"/>
              <a:cs typeface="Calibri" pitchFamily="34" charset="0"/>
            </a:endParaRPr>
          </a:p>
          <a:p>
            <a:r>
              <a:rPr lang="zh-CN" altLang="zh-CN" sz="2400" b="1" dirty="0">
                <a:solidFill>
                  <a:srgbClr val="FFFFFF">
                    <a:lumMod val="50000"/>
                  </a:srgbClr>
                </a:solidFill>
                <a:latin typeface="Open Sans" pitchFamily="34" charset="0"/>
                <a:cs typeface="Calibri" pitchFamily="34" charset="0"/>
              </a:rPr>
              <a:t>②经济上：</a:t>
            </a:r>
          </a:p>
          <a:p>
            <a:r>
              <a:rPr lang="en-US" altLang="zh-CN" sz="2400" b="1" dirty="0">
                <a:solidFill>
                  <a:srgbClr val="FFFFFF">
                    <a:lumMod val="50000"/>
                  </a:srgbClr>
                </a:solidFill>
                <a:latin typeface="Open Sans" pitchFamily="34" charset="0"/>
                <a:cs typeface="Calibri" pitchFamily="34" charset="0"/>
              </a:rPr>
              <a:t>1.</a:t>
            </a:r>
            <a:r>
              <a:rPr lang="zh-CN" altLang="zh-CN" sz="2400" b="1" dirty="0">
                <a:solidFill>
                  <a:srgbClr val="FFFFFF">
                    <a:lumMod val="50000"/>
                  </a:srgbClr>
                </a:solidFill>
                <a:latin typeface="Open Sans" pitchFamily="34" charset="0"/>
                <a:cs typeface="Calibri" pitchFamily="34" charset="0"/>
              </a:rPr>
              <a:t>免费开源的游戏引擎（</a:t>
            </a:r>
            <a:r>
              <a:rPr lang="en-US" altLang="zh-CN" sz="2400" b="1" dirty="0" err="1">
                <a:solidFill>
                  <a:srgbClr val="FFFFFF">
                    <a:lumMod val="50000"/>
                  </a:srgbClr>
                </a:solidFill>
                <a:latin typeface="Open Sans" pitchFamily="34" charset="0"/>
                <a:cs typeface="Calibri" pitchFamily="34" charset="0"/>
              </a:rPr>
              <a:t>Layabox</a:t>
            </a:r>
            <a:r>
              <a:rPr lang="zh-CN" altLang="zh-CN" sz="2400" b="1" dirty="0">
                <a:solidFill>
                  <a:srgbClr val="FFFFFF">
                    <a:lumMod val="50000"/>
                  </a:srgbClr>
                </a:solidFill>
                <a:latin typeface="Open Sans" pitchFamily="34" charset="0"/>
                <a:cs typeface="Calibri" pitchFamily="34" charset="0"/>
              </a:rPr>
              <a:t>）</a:t>
            </a:r>
          </a:p>
          <a:p>
            <a:r>
              <a:rPr lang="en-US" altLang="zh-CN" sz="2400" b="1" dirty="0">
                <a:solidFill>
                  <a:srgbClr val="FFFFFF">
                    <a:lumMod val="50000"/>
                  </a:srgbClr>
                </a:solidFill>
                <a:latin typeface="Open Sans" pitchFamily="34" charset="0"/>
                <a:cs typeface="Calibri" pitchFamily="34" charset="0"/>
              </a:rPr>
              <a:t>2.</a:t>
            </a:r>
            <a:r>
              <a:rPr lang="zh-CN" altLang="en-US" sz="2400" b="1" dirty="0">
                <a:solidFill>
                  <a:srgbClr val="FFFFFF">
                    <a:lumMod val="50000"/>
                  </a:srgbClr>
                </a:solidFill>
                <a:latin typeface="Open Sans" pitchFamily="34" charset="0"/>
                <a:cs typeface="Calibri" pitchFamily="34" charset="0"/>
              </a:rPr>
              <a:t>如果有必要可以使用免费云服务器</a:t>
            </a:r>
            <a:endParaRPr lang="en-US" altLang="zh-CN" sz="2400" b="1" dirty="0">
              <a:solidFill>
                <a:srgbClr val="FFFFFF">
                  <a:lumMod val="50000"/>
                </a:srgbClr>
              </a:solidFill>
              <a:latin typeface="Open Sans" pitchFamily="34" charset="0"/>
              <a:cs typeface="Calibri" pitchFamily="34" charset="0"/>
            </a:endParaRPr>
          </a:p>
          <a:p>
            <a:r>
              <a:rPr lang="en-US" altLang="zh-CN" sz="2400" b="1" dirty="0">
                <a:solidFill>
                  <a:srgbClr val="FFFFFF">
                    <a:lumMod val="50000"/>
                  </a:srgbClr>
                </a:solidFill>
                <a:latin typeface="Open Sans" pitchFamily="34" charset="0"/>
                <a:cs typeface="Calibri" pitchFamily="34" charset="0"/>
              </a:rPr>
              <a:t> </a:t>
            </a:r>
            <a:endParaRPr lang="zh-CN" altLang="zh-CN" sz="2400" b="1" dirty="0">
              <a:solidFill>
                <a:srgbClr val="FFFFFF">
                  <a:lumMod val="50000"/>
                </a:srgbClr>
              </a:solidFill>
              <a:latin typeface="Open Sans" pitchFamily="34" charset="0"/>
              <a:cs typeface="Calibri" pitchFamily="34" charset="0"/>
            </a:endParaRPr>
          </a:p>
          <a:p>
            <a:r>
              <a:rPr lang="zh-CN" altLang="zh-CN" sz="2400" b="1" dirty="0">
                <a:solidFill>
                  <a:srgbClr val="FFFFFF">
                    <a:lumMod val="50000"/>
                  </a:srgbClr>
                </a:solidFill>
                <a:latin typeface="Open Sans" pitchFamily="34" charset="0"/>
                <a:cs typeface="Calibri" pitchFamily="34" charset="0"/>
              </a:rPr>
              <a:t>③操作上：</a:t>
            </a:r>
          </a:p>
          <a:p>
            <a:r>
              <a:rPr lang="en-US" altLang="zh-CN" sz="2400" b="1" dirty="0">
                <a:solidFill>
                  <a:srgbClr val="FFFFFF">
                    <a:lumMod val="50000"/>
                  </a:srgbClr>
                </a:solidFill>
                <a:latin typeface="Open Sans" pitchFamily="34" charset="0"/>
                <a:cs typeface="Calibri" pitchFamily="34" charset="0"/>
              </a:rPr>
              <a:t>PC</a:t>
            </a:r>
            <a:r>
              <a:rPr lang="zh-CN" altLang="zh-CN" sz="2400" b="1" dirty="0">
                <a:solidFill>
                  <a:srgbClr val="FFFFFF">
                    <a:lumMod val="50000"/>
                  </a:srgbClr>
                </a:solidFill>
                <a:latin typeface="Open Sans" pitchFamily="34" charset="0"/>
                <a:cs typeface="Calibri" pitchFamily="34" charset="0"/>
              </a:rPr>
              <a:t>和微信小程序都是简单易懂的操作</a:t>
            </a:r>
          </a:p>
          <a:p>
            <a:pPr lvl="0"/>
            <a:endParaRPr lang="en-US" altLang="zh-CN" sz="1600" b="1" dirty="0">
              <a:solidFill>
                <a:srgbClr val="FFFFFF">
                  <a:lumMod val="50000"/>
                </a:srgbClr>
              </a:solidFill>
              <a:latin typeface="Open Sans" pitchFamily="34" charset="0"/>
              <a:cs typeface="Calibri" pitchFamily="34" charset="0"/>
            </a:endParaRPr>
          </a:p>
        </p:txBody>
      </p:sp>
    </p:spTree>
    <p:extLst>
      <p:ext uri="{BB962C8B-B14F-4D97-AF65-F5344CB8AC3E}">
        <p14:creationId xmlns:p14="http://schemas.microsoft.com/office/powerpoint/2010/main" val="30911437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211800" y="125896"/>
            <a:ext cx="2940975" cy="646331"/>
          </a:xfrm>
          <a:prstGeom prst="rect">
            <a:avLst/>
          </a:prstGeom>
          <a:noFill/>
        </p:spPr>
        <p:txBody>
          <a:bodyPr wrap="square" rtlCol="0">
            <a:spAutoFit/>
          </a:bodyPr>
          <a:lstStyle/>
          <a:p>
            <a:r>
              <a:rPr lang="zh-CN" altLang="en-US" sz="3600" b="1" dirty="0">
                <a:solidFill>
                  <a:srgbClr val="00C3D9"/>
                </a:solidFill>
                <a:latin typeface="微软雅黑" pitchFamily="34" charset="-122"/>
                <a:ea typeface="微软雅黑" pitchFamily="34" charset="-122"/>
              </a:rPr>
              <a:t>用户手册</a:t>
            </a:r>
            <a:endParaRPr lang="zh-CN" altLang="en-US" sz="3600" b="1" dirty="0">
              <a:solidFill>
                <a:srgbClr val="00C3D9"/>
              </a:solidFill>
              <a:latin typeface="微软雅黑" pitchFamily="34" charset="-122"/>
              <a:ea typeface="微软雅黑" pitchFamily="34" charset="-122"/>
            </a:endParaRPr>
          </a:p>
        </p:txBody>
      </p:sp>
      <p:graphicFrame>
        <p:nvGraphicFramePr>
          <p:cNvPr id="5" name="表格 4"/>
          <p:cNvGraphicFramePr>
            <a:graphicFrameLocks noGrp="1"/>
          </p:cNvGraphicFramePr>
          <p:nvPr>
            <p:extLst>
              <p:ext uri="{D42A27DB-BD31-4B8C-83A1-F6EECF244321}">
                <p14:modId xmlns:p14="http://schemas.microsoft.com/office/powerpoint/2010/main" val="1146310421"/>
              </p:ext>
            </p:extLst>
          </p:nvPr>
        </p:nvGraphicFramePr>
        <p:xfrm>
          <a:off x="78450" y="1370149"/>
          <a:ext cx="5484150" cy="1828800"/>
        </p:xfrm>
        <a:graphic>
          <a:graphicData uri="http://schemas.openxmlformats.org/drawingml/2006/table">
            <a:tbl>
              <a:tblPr firstRow="1" firstCol="1" bandRow="1"/>
              <a:tblGrid>
                <a:gridCol w="1921800"/>
                <a:gridCol w="3562350"/>
              </a:tblGrid>
              <a:tr h="316446">
                <a:tc>
                  <a:txBody>
                    <a:bodyPr/>
                    <a:lstStyle/>
                    <a:p>
                      <a:pPr indent="127000">
                        <a:lnSpc>
                          <a:spcPct val="150000"/>
                        </a:lnSpc>
                        <a:spcBef>
                          <a:spcPts val="600"/>
                        </a:spcBef>
                        <a:spcAft>
                          <a:spcPts val="600"/>
                        </a:spcAft>
                      </a:pPr>
                      <a:r>
                        <a:rPr lang="zh-CN" sz="1600" kern="1200" dirty="0">
                          <a:solidFill>
                            <a:srgbClr val="FF0000"/>
                          </a:solidFill>
                          <a:latin typeface="微软雅黑" pitchFamily="34" charset="-122"/>
                          <a:ea typeface="微软雅黑" pitchFamily="34" charset="-122"/>
                          <a:cs typeface="+mn-cs"/>
                        </a:rPr>
                        <a:t>一级模块</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rgbClr val="FF0000"/>
                          </a:solidFill>
                          <a:latin typeface="微软雅黑" pitchFamily="34" charset="-122"/>
                          <a:ea typeface="微软雅黑" pitchFamily="34" charset="-122"/>
                          <a:cs typeface="+mn-cs"/>
                        </a:rPr>
                        <a:t>运行目的</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点击“新游戏”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a:solidFill>
                            <a:schemeClr val="bg1">
                              <a:lumMod val="50000"/>
                            </a:schemeClr>
                          </a:solidFill>
                          <a:latin typeface="微软雅黑" pitchFamily="34" charset="-122"/>
                          <a:ea typeface="微软雅黑" pitchFamily="34" charset="-122"/>
                          <a:cs typeface="+mn-cs"/>
                        </a:rPr>
                        <a:t>进入新游戏，并进入剧本选择界面，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点击“加载游戏”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进入游戏加载界面，并选择存档</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点击“排行榜”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进入排行榜界面，并且看自己排名</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a:solidFill>
                            <a:schemeClr val="bg1">
                              <a:lumMod val="50000"/>
                            </a:schemeClr>
                          </a:solidFill>
                          <a:latin typeface="微软雅黑" pitchFamily="34" charset="-122"/>
                          <a:ea typeface="微软雅黑" pitchFamily="34" charset="-122"/>
                          <a:cs typeface="+mn-cs"/>
                        </a:rPr>
                        <a:t>点击“设置”</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进入设置界面，可以调节音量和字体</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6" name="矩形 5"/>
          <p:cNvSpPr/>
          <p:nvPr/>
        </p:nvSpPr>
        <p:spPr>
          <a:xfrm>
            <a:off x="641813" y="578709"/>
            <a:ext cx="1396536" cy="642035"/>
          </a:xfrm>
          <a:prstGeom prst="rect">
            <a:avLst/>
          </a:prstGeom>
        </p:spPr>
        <p:txBody>
          <a:bodyPr wrap="none">
            <a:spAutoFit/>
          </a:bodyPr>
          <a:lstStyle/>
          <a:p>
            <a:pPr marL="0" lvl="1" indent="-285750">
              <a:lnSpc>
                <a:spcPct val="172000"/>
              </a:lnSpc>
              <a:spcBef>
                <a:spcPts val="600"/>
              </a:spcBef>
              <a:spcAft>
                <a:spcPts val="600"/>
              </a:spcAft>
              <a:buFont typeface="+mj-lt"/>
              <a:buAutoNum type="arabicPeriod"/>
            </a:pPr>
            <a:r>
              <a:rPr lang="zh-CN" altLang="zh-CN" sz="2400" b="1" dirty="0">
                <a:solidFill>
                  <a:srgbClr val="00C3D9"/>
                </a:solidFill>
                <a:latin typeface="微软雅黑" pitchFamily="34" charset="-122"/>
                <a:ea typeface="微软雅黑" pitchFamily="34" charset="-122"/>
              </a:rPr>
              <a:t>运行表</a:t>
            </a:r>
          </a:p>
        </p:txBody>
      </p:sp>
      <p:graphicFrame>
        <p:nvGraphicFramePr>
          <p:cNvPr id="9" name="表格 8"/>
          <p:cNvGraphicFramePr>
            <a:graphicFrameLocks noGrp="1"/>
          </p:cNvGraphicFramePr>
          <p:nvPr>
            <p:extLst>
              <p:ext uri="{D42A27DB-BD31-4B8C-83A1-F6EECF244321}">
                <p14:modId xmlns:p14="http://schemas.microsoft.com/office/powerpoint/2010/main" val="1197972161"/>
              </p:ext>
            </p:extLst>
          </p:nvPr>
        </p:nvGraphicFramePr>
        <p:xfrm>
          <a:off x="78450" y="3458245"/>
          <a:ext cx="5484150" cy="1463040"/>
        </p:xfrm>
        <a:graphic>
          <a:graphicData uri="http://schemas.openxmlformats.org/drawingml/2006/table">
            <a:tbl>
              <a:tblPr firstRow="1" firstCol="1" bandRow="1"/>
              <a:tblGrid>
                <a:gridCol w="1912275"/>
                <a:gridCol w="3571875"/>
              </a:tblGrid>
              <a:tr h="361919">
                <a:tc>
                  <a:txBody>
                    <a:bodyPr/>
                    <a:lstStyle/>
                    <a:p>
                      <a:pPr indent="127000">
                        <a:lnSpc>
                          <a:spcPct val="150000"/>
                        </a:lnSpc>
                        <a:spcBef>
                          <a:spcPts val="600"/>
                        </a:spcBef>
                        <a:spcAft>
                          <a:spcPts val="600"/>
                        </a:spcAft>
                      </a:pPr>
                      <a:r>
                        <a:rPr lang="zh-CN" sz="1600" kern="1200" dirty="0">
                          <a:solidFill>
                            <a:srgbClr val="FF0000"/>
                          </a:solidFill>
                          <a:latin typeface="微软雅黑" pitchFamily="34" charset="-122"/>
                          <a:ea typeface="微软雅黑" pitchFamily="34" charset="-122"/>
                          <a:cs typeface="+mn-cs"/>
                        </a:rPr>
                        <a:t>二级模块</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rgbClr val="FF0000"/>
                          </a:solidFill>
                          <a:latin typeface="微软雅黑" pitchFamily="34" charset="-122"/>
                          <a:ea typeface="微软雅黑" pitchFamily="34" charset="-122"/>
                          <a:cs typeface="+mn-cs"/>
                        </a:rPr>
                        <a:t>运行目的</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点击“存档选择”</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a:solidFill>
                            <a:schemeClr val="bg1">
                              <a:lumMod val="50000"/>
                            </a:schemeClr>
                          </a:solidFill>
                          <a:latin typeface="微软雅黑" pitchFamily="34" charset="-122"/>
                          <a:ea typeface="微软雅黑" pitchFamily="34" charset="-122"/>
                          <a:cs typeface="+mn-cs"/>
                        </a:rPr>
                        <a:t>进入游戏存档，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在点击“剧本”</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可以进行相应的剧本内容开始游戏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62669">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点击“返回”</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返回上一个界面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graphicFrame>
        <p:nvGraphicFramePr>
          <p:cNvPr id="11" name="表格 10"/>
          <p:cNvGraphicFramePr>
            <a:graphicFrameLocks noGrp="1"/>
          </p:cNvGraphicFramePr>
          <p:nvPr>
            <p:extLst>
              <p:ext uri="{D42A27DB-BD31-4B8C-83A1-F6EECF244321}">
                <p14:modId xmlns:p14="http://schemas.microsoft.com/office/powerpoint/2010/main" val="2784783586"/>
              </p:ext>
            </p:extLst>
          </p:nvPr>
        </p:nvGraphicFramePr>
        <p:xfrm>
          <a:off x="5690076" y="1359173"/>
          <a:ext cx="6292374" cy="5443347"/>
        </p:xfrm>
        <a:graphic>
          <a:graphicData uri="http://schemas.openxmlformats.org/drawingml/2006/table">
            <a:tbl>
              <a:tblPr firstRow="1" firstCol="1" bandRow="1"/>
              <a:tblGrid>
                <a:gridCol w="3146187"/>
                <a:gridCol w="3146187"/>
              </a:tblGrid>
              <a:tr h="323850">
                <a:tc>
                  <a:txBody>
                    <a:bodyPr/>
                    <a:lstStyle/>
                    <a:p>
                      <a:pPr indent="127000">
                        <a:lnSpc>
                          <a:spcPct val="150000"/>
                        </a:lnSpc>
                        <a:spcBef>
                          <a:spcPts val="600"/>
                        </a:spcBef>
                        <a:spcAft>
                          <a:spcPts val="600"/>
                        </a:spcAft>
                      </a:pPr>
                      <a:r>
                        <a:rPr lang="zh-CN" sz="1600" kern="1200" dirty="0">
                          <a:solidFill>
                            <a:srgbClr val="FF0000"/>
                          </a:solidFill>
                          <a:latin typeface="微软雅黑" pitchFamily="34" charset="-122"/>
                          <a:ea typeface="微软雅黑" pitchFamily="34" charset="-122"/>
                          <a:cs typeface="+mn-cs"/>
                        </a:rPr>
                        <a:t>三级模块</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rgbClr val="FF0000"/>
                          </a:solidFill>
                          <a:latin typeface="微软雅黑" pitchFamily="34" charset="-122"/>
                          <a:ea typeface="微软雅黑" pitchFamily="34" charset="-122"/>
                          <a:cs typeface="+mn-cs"/>
                        </a:rPr>
                        <a:t>运行目的</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点击“内政”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进入内政界面，并可以选择相应的操作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点击“军事”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进入军事界面，并可以选择相应的界面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点击“策略”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进入策略选择界面，并且可以选择相应的策略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a:solidFill>
                            <a:schemeClr val="bg1">
                              <a:lumMod val="50000"/>
                            </a:schemeClr>
                          </a:solidFill>
                          <a:latin typeface="微软雅黑" pitchFamily="34" charset="-122"/>
                          <a:ea typeface="微软雅黑" pitchFamily="34" charset="-122"/>
                          <a:cs typeface="+mn-cs"/>
                        </a:rPr>
                        <a:t>点击“人事”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进入人事界面，可以进行相应的</a:t>
                      </a:r>
                      <a:r>
                        <a:rPr lang="zh-CN" sz="1600" kern="1200" dirty="0" smtClean="0">
                          <a:solidFill>
                            <a:schemeClr val="bg1">
                              <a:lumMod val="50000"/>
                            </a:schemeClr>
                          </a:solidFill>
                          <a:latin typeface="微软雅黑" pitchFamily="34" charset="-122"/>
                          <a:ea typeface="微软雅黑" pitchFamily="34" charset="-122"/>
                          <a:cs typeface="+mn-cs"/>
                        </a:rPr>
                        <a:t>人事选择</a:t>
                      </a:r>
                      <a:endParaRPr lang="zh-CN" sz="1600" kern="1200" dirty="0">
                        <a:solidFill>
                          <a:schemeClr val="bg1">
                            <a:lumMod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a:solidFill>
                            <a:schemeClr val="bg1">
                              <a:lumMod val="50000"/>
                            </a:schemeClr>
                          </a:solidFill>
                          <a:latin typeface="微软雅黑" pitchFamily="34" charset="-122"/>
                          <a:ea typeface="微软雅黑" pitchFamily="34" charset="-122"/>
                          <a:cs typeface="+mn-cs"/>
                        </a:rPr>
                        <a:t>点击“情报”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显示总体的情报，例如武将、城池、势力、外交关系等</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a:solidFill>
                            <a:schemeClr val="bg1">
                              <a:lumMod val="50000"/>
                            </a:schemeClr>
                          </a:solidFill>
                          <a:latin typeface="微软雅黑" pitchFamily="34" charset="-122"/>
                          <a:ea typeface="微软雅黑" pitchFamily="34" charset="-122"/>
                          <a:cs typeface="+mn-cs"/>
                        </a:rPr>
                        <a:t>点击“经济”</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进入经济操作界面，操作有开发农田，开发商业，粮草买卖，提高民忠</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indent="127000">
                        <a:lnSpc>
                          <a:spcPct val="150000"/>
                        </a:lnSpc>
                        <a:spcBef>
                          <a:spcPts val="600"/>
                        </a:spcBef>
                        <a:spcAft>
                          <a:spcPts val="600"/>
                        </a:spcAft>
                      </a:pPr>
                      <a:r>
                        <a:rPr lang="zh-CN" sz="1600" kern="1200">
                          <a:solidFill>
                            <a:schemeClr val="bg1">
                              <a:lumMod val="50000"/>
                            </a:schemeClr>
                          </a:solidFill>
                          <a:latin typeface="微软雅黑" pitchFamily="34" charset="-122"/>
                          <a:ea typeface="微软雅黑" pitchFamily="34" charset="-122"/>
                          <a:cs typeface="+mn-cs"/>
                        </a:rPr>
                        <a:t>点击“下一回合”</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600" kern="1200" dirty="0">
                          <a:solidFill>
                            <a:schemeClr val="bg1">
                              <a:lumMod val="50000"/>
                            </a:schemeClr>
                          </a:solidFill>
                          <a:latin typeface="微软雅黑" pitchFamily="34" charset="-122"/>
                          <a:ea typeface="微软雅黑" pitchFamily="34" charset="-122"/>
                          <a:cs typeface="+mn-cs"/>
                        </a:rPr>
                        <a:t>进行下一回合的推演</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4" name="矩形 13"/>
          <p:cNvSpPr/>
          <p:nvPr/>
        </p:nvSpPr>
        <p:spPr>
          <a:xfrm>
            <a:off x="641813" y="5180581"/>
            <a:ext cx="2736647" cy="550407"/>
          </a:xfrm>
          <a:prstGeom prst="rect">
            <a:avLst/>
          </a:prstGeom>
        </p:spPr>
        <p:txBody>
          <a:bodyPr wrap="none">
            <a:spAutoFit/>
          </a:bodyPr>
          <a:lstStyle/>
          <a:p>
            <a:pPr marL="0" lvl="1">
              <a:lnSpc>
                <a:spcPct val="172000"/>
              </a:lnSpc>
              <a:spcBef>
                <a:spcPts val="600"/>
              </a:spcBef>
              <a:spcAft>
                <a:spcPts val="600"/>
              </a:spcAft>
            </a:pPr>
            <a:r>
              <a:rPr lang="en-US" altLang="zh-CN" sz="2000" b="1" dirty="0" smtClean="0">
                <a:solidFill>
                  <a:srgbClr val="FF0000"/>
                </a:solidFill>
                <a:latin typeface="微软雅黑" pitchFamily="34" charset="-122"/>
                <a:ea typeface="微软雅黑" pitchFamily="34" charset="-122"/>
              </a:rPr>
              <a:t>//</a:t>
            </a:r>
            <a:r>
              <a:rPr lang="zh-CN" altLang="en-US" sz="2000" b="1" dirty="0" smtClean="0">
                <a:solidFill>
                  <a:srgbClr val="FF0000"/>
                </a:solidFill>
                <a:latin typeface="微软雅黑" pitchFamily="34" charset="-122"/>
                <a:ea typeface="微软雅黑" pitchFamily="34" charset="-122"/>
              </a:rPr>
              <a:t>详情见用户手册模版</a:t>
            </a:r>
            <a:endParaRPr lang="zh-CN" altLang="zh-CN" sz="2000" b="1"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59009642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6" name="矩形 5"/>
          <p:cNvSpPr/>
          <p:nvPr/>
        </p:nvSpPr>
        <p:spPr>
          <a:xfrm>
            <a:off x="232238" y="81314"/>
            <a:ext cx="2616422" cy="461665"/>
          </a:xfrm>
          <a:prstGeom prst="rect">
            <a:avLst/>
          </a:prstGeom>
        </p:spPr>
        <p:txBody>
          <a:bodyPr wrap="none">
            <a:spAutoFit/>
          </a:bodyPr>
          <a:lstStyle/>
          <a:p>
            <a:pPr lvl="0"/>
            <a:r>
              <a:rPr lang="en-US" altLang="zh-CN" sz="2400" b="1" dirty="0" smtClean="0">
                <a:solidFill>
                  <a:srgbClr val="00C3D9"/>
                </a:solidFill>
                <a:latin typeface="微软雅黑" pitchFamily="34" charset="-122"/>
                <a:ea typeface="微软雅黑" pitchFamily="34" charset="-122"/>
              </a:rPr>
              <a:t>2.</a:t>
            </a:r>
            <a:r>
              <a:rPr lang="zh-CN" altLang="zh-CN" sz="2400" b="1" dirty="0" smtClean="0">
                <a:solidFill>
                  <a:srgbClr val="00C3D9"/>
                </a:solidFill>
                <a:latin typeface="微软雅黑" pitchFamily="34" charset="-122"/>
                <a:ea typeface="微软雅黑" pitchFamily="34" charset="-122"/>
              </a:rPr>
              <a:t>操作</a:t>
            </a:r>
            <a:r>
              <a:rPr lang="zh-CN" altLang="en-US" sz="2400" b="1" dirty="0" smtClean="0">
                <a:solidFill>
                  <a:srgbClr val="00C3D9"/>
                </a:solidFill>
                <a:latin typeface="微软雅黑" pitchFamily="34" charset="-122"/>
                <a:ea typeface="微软雅黑" pitchFamily="34" charset="-122"/>
              </a:rPr>
              <a:t>界面</a:t>
            </a:r>
            <a:r>
              <a:rPr lang="zh-CN" altLang="zh-CN" sz="2400" b="1" dirty="0" smtClean="0">
                <a:solidFill>
                  <a:srgbClr val="00C3D9"/>
                </a:solidFill>
                <a:latin typeface="微软雅黑" pitchFamily="34" charset="-122"/>
                <a:ea typeface="微软雅黑" pitchFamily="34" charset="-122"/>
              </a:rPr>
              <a:t>一览表</a:t>
            </a:r>
            <a:endParaRPr lang="zh-CN" altLang="zh-CN" sz="2400" b="1" dirty="0">
              <a:solidFill>
                <a:srgbClr val="00C3D9"/>
              </a:solidFill>
              <a:latin typeface="微软雅黑" pitchFamily="34" charset="-122"/>
              <a:ea typeface="微软雅黑" pitchFamily="34" charset="-122"/>
            </a:endParaRPr>
          </a:p>
        </p:txBody>
      </p:sp>
      <p:sp>
        <p:nvSpPr>
          <p:cNvPr id="2" name="矩形 1"/>
          <p:cNvSpPr/>
          <p:nvPr/>
        </p:nvSpPr>
        <p:spPr>
          <a:xfrm>
            <a:off x="1685344" y="585024"/>
            <a:ext cx="1313180" cy="499624"/>
          </a:xfrm>
          <a:prstGeom prst="rect">
            <a:avLst/>
          </a:prstGeom>
        </p:spPr>
        <p:txBody>
          <a:bodyPr wrap="none">
            <a:spAutoFit/>
          </a:bodyPr>
          <a:lstStyle/>
          <a:p>
            <a:pPr indent="355600">
              <a:lnSpc>
                <a:spcPct val="150000"/>
              </a:lnSpc>
              <a:spcBef>
                <a:spcPts val="600"/>
              </a:spcBef>
              <a:spcAft>
                <a:spcPts val="600"/>
              </a:spcAft>
            </a:pPr>
            <a:r>
              <a:rPr lang="zh-CN" altLang="zh-CN" sz="2000" b="1" dirty="0">
                <a:solidFill>
                  <a:srgbClr val="00C3D9"/>
                </a:solidFill>
                <a:latin typeface="微软雅黑" pitchFamily="34" charset="-122"/>
                <a:ea typeface="微软雅黑" pitchFamily="34" charset="-122"/>
              </a:rPr>
              <a:t>主界面</a:t>
            </a:r>
          </a:p>
        </p:txBody>
      </p:sp>
      <p:pic>
        <p:nvPicPr>
          <p:cNvPr id="3" name="图片 2"/>
          <p:cNvPicPr>
            <a:picLocks noChangeAspect="1"/>
          </p:cNvPicPr>
          <p:nvPr/>
        </p:nvPicPr>
        <p:blipFill>
          <a:blip r:embed="rId3"/>
          <a:stretch>
            <a:fillRect/>
          </a:stretch>
        </p:blipFill>
        <p:spPr>
          <a:xfrm>
            <a:off x="165563" y="1288601"/>
            <a:ext cx="4942146" cy="2510155"/>
          </a:xfrm>
          <a:prstGeom prst="rect">
            <a:avLst/>
          </a:prstGeom>
        </p:spPr>
      </p:pic>
      <p:sp>
        <p:nvSpPr>
          <p:cNvPr id="4" name="矩形 3"/>
          <p:cNvSpPr/>
          <p:nvPr/>
        </p:nvSpPr>
        <p:spPr>
          <a:xfrm>
            <a:off x="7408753" y="585024"/>
            <a:ext cx="1569660" cy="499624"/>
          </a:xfrm>
          <a:prstGeom prst="rect">
            <a:avLst/>
          </a:prstGeom>
        </p:spPr>
        <p:txBody>
          <a:bodyPr wrap="none">
            <a:spAutoFit/>
          </a:bodyPr>
          <a:lstStyle/>
          <a:p>
            <a:pPr indent="355600">
              <a:lnSpc>
                <a:spcPct val="150000"/>
              </a:lnSpc>
              <a:spcBef>
                <a:spcPts val="600"/>
              </a:spcBef>
              <a:spcAft>
                <a:spcPts val="600"/>
              </a:spcAft>
            </a:pPr>
            <a:r>
              <a:rPr lang="zh-CN" altLang="zh-CN" sz="2000" b="1" dirty="0">
                <a:solidFill>
                  <a:srgbClr val="00C3D9"/>
                </a:solidFill>
                <a:latin typeface="微软雅黑" pitchFamily="34" charset="-122"/>
                <a:ea typeface="微软雅黑" pitchFamily="34" charset="-122"/>
              </a:rPr>
              <a:t>选择势力</a:t>
            </a:r>
          </a:p>
        </p:txBody>
      </p:sp>
      <p:pic>
        <p:nvPicPr>
          <p:cNvPr id="15" name="图片 14" descr="C:\Users\Administrator\Desktop\图片\1.PNG"/>
          <p:cNvPicPr/>
          <p:nvPr/>
        </p:nvPicPr>
        <p:blipFill>
          <a:blip r:embed="rId4">
            <a:extLst>
              <a:ext uri="{28A0092B-C50C-407E-A947-70E740481C1C}">
                <a14:useLocalDpi xmlns:a14="http://schemas.microsoft.com/office/drawing/2010/main" val="0"/>
              </a:ext>
            </a:extLst>
          </a:blip>
          <a:srcRect/>
          <a:stretch>
            <a:fillRect/>
          </a:stretch>
        </p:blipFill>
        <p:spPr bwMode="auto">
          <a:xfrm>
            <a:off x="5715476" y="1288601"/>
            <a:ext cx="5274310" cy="2510155"/>
          </a:xfrm>
          <a:prstGeom prst="rect">
            <a:avLst/>
          </a:prstGeom>
          <a:noFill/>
          <a:ln>
            <a:noFill/>
          </a:ln>
        </p:spPr>
      </p:pic>
      <p:sp>
        <p:nvSpPr>
          <p:cNvPr id="7" name="矩形 6"/>
          <p:cNvSpPr/>
          <p:nvPr/>
        </p:nvSpPr>
        <p:spPr>
          <a:xfrm>
            <a:off x="830177" y="4952552"/>
            <a:ext cx="2852063" cy="499624"/>
          </a:xfrm>
          <a:prstGeom prst="rect">
            <a:avLst/>
          </a:prstGeom>
        </p:spPr>
        <p:txBody>
          <a:bodyPr wrap="none">
            <a:spAutoFit/>
          </a:bodyPr>
          <a:lstStyle/>
          <a:p>
            <a:pPr indent="355600">
              <a:lnSpc>
                <a:spcPct val="150000"/>
              </a:lnSpc>
              <a:spcBef>
                <a:spcPts val="600"/>
              </a:spcBef>
              <a:spcAft>
                <a:spcPts val="600"/>
              </a:spcAft>
            </a:pPr>
            <a:r>
              <a:rPr lang="zh-CN" altLang="en-US" sz="2000" b="1" dirty="0">
                <a:solidFill>
                  <a:srgbClr val="00C3D9"/>
                </a:solidFill>
                <a:latin typeface="微软雅黑" pitchFamily="34" charset="-122"/>
                <a:ea typeface="微软雅黑" pitchFamily="34" charset="-122"/>
              </a:rPr>
              <a:t>游戏地图及功能界面</a:t>
            </a:r>
            <a:endParaRPr lang="zh-CN" altLang="zh-CN" sz="2000" b="1" dirty="0">
              <a:solidFill>
                <a:srgbClr val="00C3D9"/>
              </a:solidFill>
              <a:latin typeface="微软雅黑" pitchFamily="34" charset="-122"/>
              <a:ea typeface="微软雅黑" pitchFamily="34" charset="-122"/>
            </a:endParaRPr>
          </a:p>
        </p:txBody>
      </p:sp>
      <p:pic>
        <p:nvPicPr>
          <p:cNvPr id="16" name="图片 15" descr="C:\Users\Administrator\Desktop\图片\12.PNG"/>
          <p:cNvPicPr/>
          <p:nvPr/>
        </p:nvPicPr>
        <p:blipFill>
          <a:blip r:embed="rId5">
            <a:extLst>
              <a:ext uri="{28A0092B-C50C-407E-A947-70E740481C1C}">
                <a14:useLocalDpi xmlns:a14="http://schemas.microsoft.com/office/drawing/2010/main" val="0"/>
              </a:ext>
            </a:extLst>
          </a:blip>
          <a:srcRect/>
          <a:stretch>
            <a:fillRect/>
          </a:stretch>
        </p:blipFill>
        <p:spPr bwMode="auto">
          <a:xfrm>
            <a:off x="3885315" y="4266248"/>
            <a:ext cx="4868160" cy="2593340"/>
          </a:xfrm>
          <a:prstGeom prst="rect">
            <a:avLst/>
          </a:prstGeom>
          <a:noFill/>
          <a:ln>
            <a:noFill/>
          </a:ln>
        </p:spPr>
      </p:pic>
    </p:spTree>
    <p:extLst>
      <p:ext uri="{BB962C8B-B14F-4D97-AF65-F5344CB8AC3E}">
        <p14:creationId xmlns:p14="http://schemas.microsoft.com/office/powerpoint/2010/main" val="142129675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F</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51345" y="4537663"/>
            <a:ext cx="8800786"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项目总结</a:t>
            </a:r>
          </a:p>
        </p:txBody>
      </p:sp>
    </p:spTree>
    <p:extLst>
      <p:ext uri="{BB962C8B-B14F-4D97-AF65-F5344CB8AC3E}">
        <p14:creationId xmlns:p14="http://schemas.microsoft.com/office/powerpoint/2010/main" val="18257290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2214781" y="12379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1847606" y="2285103"/>
            <a:ext cx="7840771" cy="2843272"/>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需求分析阶段</a:t>
            </a:r>
            <a:r>
              <a:rPr lang="en-US" altLang="zh-CN" sz="2000" b="1" dirty="0">
                <a:solidFill>
                  <a:srgbClr val="FF0000"/>
                </a:solidFill>
                <a:latin typeface="微软雅黑" pitchFamily="34" charset="-122"/>
                <a:ea typeface="微软雅黑" pitchFamily="34" charset="-122"/>
                <a:sym typeface="微软雅黑" pitchFamily="34" charset="-122"/>
              </a:rPr>
              <a:t>: </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需求人员分析需求，应该考虑到用户的真实使用场景，如果需求不切合实际，这样会导致过多的需求变更。设计开发人员应该对需求持以怀疑态度，需求三问，问清楚需求来源，问清楚需求内容，问清楚需求使用场景，如果需求人员无法解答，请需求人员找客户找客户，当然这不是针对需求细节，而是一些大方向以及需求要点。</a:t>
            </a:r>
            <a:endParaRPr lang="zh-CN" altLang="en-US" sz="2000" b="0" dirty="0">
              <a:solidFill>
                <a:schemeClr val="bg1">
                  <a:lumMod val="50000"/>
                </a:schemeClr>
              </a:solidFill>
              <a:latin typeface="微软雅黑" pitchFamily="34" charset="-122"/>
              <a:ea typeface="微软雅黑" pitchFamily="34" charset="-122"/>
              <a:sym typeface="微软雅黑" pitchFamily="34" charset="-122"/>
            </a:endParaRPr>
          </a:p>
        </p:txBody>
      </p:sp>
      <p:sp>
        <p:nvSpPr>
          <p:cNvPr id="30" name="矩形 5"/>
          <p:cNvSpPr>
            <a:spLocks noChangeArrowheads="1"/>
          </p:cNvSpPr>
          <p:nvPr/>
        </p:nvSpPr>
        <p:spPr bwMode="auto">
          <a:xfrm>
            <a:off x="1744492" y="2039752"/>
            <a:ext cx="8047000" cy="3836613"/>
          </a:xfrm>
          <a:prstGeom prst="rect">
            <a:avLst/>
          </a:prstGeom>
          <a:noFill/>
          <a:ln w="19050">
            <a:solidFill>
              <a:srgbClr val="00C3D9"/>
            </a:solidFill>
            <a:bevel/>
            <a:headEnd/>
            <a:tailEnd/>
          </a:ln>
        </p:spPr>
        <p:txBody>
          <a:bodyPr lIns="68589" tIns="34295" rIns="68589" bIns="34295" anchor="ctr"/>
          <a:lstStyle/>
          <a:p>
            <a:pPr algn="ctr"/>
            <a:endParaRPr lang="zh-CN" altLang="zh-CN">
              <a:solidFill>
                <a:srgbClr val="FFFFFF"/>
              </a:solidFill>
              <a:latin typeface="宋体" pitchFamily="2" charset="-122"/>
              <a:sym typeface="宋体" pitchFamily="2" charset="-122"/>
            </a:endParaRPr>
          </a:p>
        </p:txBody>
      </p:sp>
    </p:spTree>
    <p:extLst>
      <p:ext uri="{BB962C8B-B14F-4D97-AF65-F5344CB8AC3E}">
        <p14:creationId xmlns:p14="http://schemas.microsoft.com/office/powerpoint/2010/main" val="179388396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559975" y="994539"/>
            <a:ext cx="8930061" cy="4228266"/>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设计阶段</a:t>
            </a:r>
            <a:r>
              <a:rPr lang="en-US" altLang="zh-CN" sz="2000" b="1" dirty="0">
                <a:solidFill>
                  <a:srgbClr val="FF0000"/>
                </a:solidFill>
                <a:latin typeface="微软雅黑" pitchFamily="34" charset="-122"/>
                <a:ea typeface="微软雅黑" pitchFamily="34" charset="-122"/>
                <a:sym typeface="微软雅黑" pitchFamily="34" charset="-122"/>
              </a:rPr>
              <a:t>: </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设计分为数据库设计和功能详细设计，</a:t>
            </a:r>
            <a:r>
              <a:rPr lang="zh-CN" altLang="en-US" sz="2000" dirty="0">
                <a:solidFill>
                  <a:srgbClr val="FF0000"/>
                </a:solidFill>
                <a:latin typeface="微软雅黑" pitchFamily="34" charset="-122"/>
                <a:ea typeface="微软雅黑" pitchFamily="34" charset="-122"/>
                <a:sym typeface="微软雅黑" pitchFamily="34" charset="-122"/>
              </a:rPr>
              <a:t>数据库设计</a:t>
            </a:r>
            <a:r>
              <a:rPr lang="zh-CN" altLang="en-US" sz="2000" dirty="0">
                <a:solidFill>
                  <a:schemeClr val="bg1">
                    <a:lumMod val="50000"/>
                  </a:schemeClr>
                </a:solidFill>
                <a:latin typeface="微软雅黑" pitchFamily="34" charset="-122"/>
                <a:ea typeface="微软雅黑" pitchFamily="34" charset="-122"/>
                <a:sym typeface="微软雅黑" pitchFamily="34" charset="-122"/>
              </a:rPr>
              <a:t>为了让每个人能会设计数据库，所以需要开发设计自己模块，但是开发自己设计的怎么样，谁都不知道，有些可能开发过程中暴露出来，有的甚至到项目后期或项目上线，后续数据库更改引发的工作量和问题都是很多。所以为了设计好数据库，首先要遵循数据库设计规范，其次有公共模块和同组其他人员去审核</a:t>
            </a:r>
            <a:r>
              <a:rPr lang="en-US" altLang="zh-CN" sz="2000" dirty="0" err="1">
                <a:solidFill>
                  <a:schemeClr val="bg1">
                    <a:lumMod val="50000"/>
                  </a:schemeClr>
                </a:solidFill>
                <a:latin typeface="微软雅黑" pitchFamily="34" charset="-122"/>
                <a:ea typeface="微软雅黑" pitchFamily="34" charset="-122"/>
                <a:sym typeface="微软雅黑" pitchFamily="34" charset="-122"/>
              </a:rPr>
              <a:t>db</a:t>
            </a:r>
            <a:r>
              <a:rPr lang="zh-CN" altLang="en-US" sz="2000" dirty="0">
                <a:solidFill>
                  <a:schemeClr val="bg1">
                    <a:lumMod val="50000"/>
                  </a:schemeClr>
                </a:solidFill>
                <a:latin typeface="微软雅黑" pitchFamily="34" charset="-122"/>
                <a:ea typeface="微软雅黑" pitchFamily="34" charset="-122"/>
                <a:sym typeface="微软雅黑" pitchFamily="34" charset="-122"/>
              </a:rPr>
              <a:t>设计，审核有明显问题，就得去更改，保证数据库设计尽量完整、稳定，后续尽可能不出现大的改动。</a:t>
            </a:r>
            <a:r>
              <a:rPr lang="en-US" altLang="zh-CN" sz="2000" dirty="0">
                <a:solidFill>
                  <a:srgbClr val="FF0000"/>
                </a:solidFill>
                <a:latin typeface="微软雅黑" pitchFamily="34" charset="-122"/>
                <a:ea typeface="微软雅黑" pitchFamily="34" charset="-122"/>
                <a:sym typeface="微软雅黑" pitchFamily="34" charset="-122"/>
              </a:rPr>
              <a:t>2.</a:t>
            </a:r>
            <a:r>
              <a:rPr lang="zh-CN" altLang="en-US" sz="2000" dirty="0">
                <a:solidFill>
                  <a:srgbClr val="FF0000"/>
                </a:solidFill>
                <a:latin typeface="微软雅黑" pitchFamily="34" charset="-122"/>
                <a:ea typeface="微软雅黑" pitchFamily="34" charset="-122"/>
                <a:sym typeface="微软雅黑" pitchFamily="34" charset="-122"/>
              </a:rPr>
              <a:t>功能详细设计：</a:t>
            </a:r>
            <a:r>
              <a:rPr lang="zh-CN" altLang="en-US" sz="2000" dirty="0">
                <a:solidFill>
                  <a:schemeClr val="bg1">
                    <a:lumMod val="50000"/>
                  </a:schemeClr>
                </a:solidFill>
                <a:latin typeface="微软雅黑" pitchFamily="34" charset="-122"/>
                <a:ea typeface="微软雅黑" pitchFamily="34" charset="-122"/>
                <a:sym typeface="微软雅黑" pitchFamily="34" charset="-122"/>
              </a:rPr>
              <a:t>首先功能设计开发自己有个设计蓝图和需求理解，这个需要和设计对需求人员进行反串讲，避免出现需求背离现象。详细功能设计完成后需要交给用户审核。</a:t>
            </a:r>
          </a:p>
        </p:txBody>
      </p:sp>
    </p:spTree>
    <p:extLst>
      <p:ext uri="{BB962C8B-B14F-4D97-AF65-F5344CB8AC3E}">
        <p14:creationId xmlns:p14="http://schemas.microsoft.com/office/powerpoint/2010/main" val="12615936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63800" y="828284"/>
            <a:ext cx="10945423" cy="5613261"/>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开发阶段：</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这个阶段存在问题是最多的，一千个人眼中有一千个哈姆雷特，每个人实现代码的方式和思想都是不一样的。</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先说代码规范，代码的缩进方式、和对齐方式没有一个统一的格式，导致代码结构层次不清晰</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3.</a:t>
            </a:r>
            <a:r>
              <a:rPr lang="zh-CN" altLang="en-US" sz="2000" dirty="0">
                <a:solidFill>
                  <a:schemeClr val="bg1">
                    <a:lumMod val="50000"/>
                  </a:schemeClr>
                </a:solidFill>
                <a:latin typeface="微软雅黑" pitchFamily="34" charset="-122"/>
                <a:ea typeface="微软雅黑" pitchFamily="34" charset="-122"/>
                <a:sym typeface="微软雅黑" pitchFamily="34" charset="-122"/>
              </a:rPr>
              <a:t>有的</a:t>
            </a:r>
            <a:r>
              <a:rPr lang="en-US" altLang="zh-CN" sz="2000" dirty="0">
                <a:solidFill>
                  <a:schemeClr val="bg1">
                    <a:lumMod val="50000"/>
                  </a:schemeClr>
                </a:solidFill>
                <a:latin typeface="微软雅黑" pitchFamily="34" charset="-122"/>
                <a:ea typeface="微软雅黑" pitchFamily="34" charset="-122"/>
                <a:sym typeface="微软雅黑" pitchFamily="34" charset="-122"/>
              </a:rPr>
              <a:t>java</a:t>
            </a:r>
            <a:r>
              <a:rPr lang="zh-CN" altLang="en-US" sz="2000" dirty="0">
                <a:solidFill>
                  <a:schemeClr val="bg1">
                    <a:lumMod val="50000"/>
                  </a:schemeClr>
                </a:solidFill>
                <a:latin typeface="微软雅黑" pitchFamily="34" charset="-122"/>
                <a:ea typeface="微软雅黑" pitchFamily="34" charset="-122"/>
                <a:sym typeface="微软雅黑" pitchFamily="34" charset="-122"/>
              </a:rPr>
              <a:t>、</a:t>
            </a:r>
            <a:r>
              <a:rPr lang="en-US" altLang="zh-CN" sz="2000" dirty="0" err="1">
                <a:solidFill>
                  <a:schemeClr val="bg1">
                    <a:lumMod val="50000"/>
                  </a:schemeClr>
                </a:solidFill>
                <a:latin typeface="微软雅黑" pitchFamily="34" charset="-122"/>
                <a:ea typeface="微软雅黑" pitchFamily="34" charset="-122"/>
                <a:sym typeface="微软雅黑" pitchFamily="34" charset="-122"/>
              </a:rPr>
              <a:t>js</a:t>
            </a:r>
            <a:r>
              <a:rPr lang="zh-CN" altLang="en-US" sz="2000" dirty="0">
                <a:solidFill>
                  <a:schemeClr val="bg1">
                    <a:lumMod val="50000"/>
                  </a:schemeClr>
                </a:solidFill>
                <a:latin typeface="微软雅黑" pitchFamily="34" charset="-122"/>
                <a:ea typeface="微软雅黑" pitchFamily="34" charset="-122"/>
                <a:sym typeface="微软雅黑" pitchFamily="34" charset="-122"/>
              </a:rPr>
              <a:t>代码全篇没有一行注释，自己写的代码不光是给自己看的，其他人也会看，就算自己看懂，时间长了也不知道写的什么鬼。</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4.</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还有类似于超长方法的，一个方法随便几百行代码（再加上没有注释），出了问题很难定位，让阅读者很难理解。</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5.</a:t>
            </a:r>
            <a:r>
              <a:rPr lang="zh-CN" altLang="en-US" sz="2000" dirty="0">
                <a:solidFill>
                  <a:schemeClr val="bg1">
                    <a:lumMod val="50000"/>
                  </a:schemeClr>
                </a:solidFill>
                <a:latin typeface="微软雅黑" pitchFamily="34" charset="-122"/>
                <a:ea typeface="微软雅黑" pitchFamily="34" charset="-122"/>
                <a:sym typeface="微软雅黑" pitchFamily="34" charset="-122"/>
              </a:rPr>
              <a:t>代码模块缺乏提取共性意识，有的地方每增加或者改动一个小点，都会增加一大块代码块，最终会导致整个业务类或者脚本过度复杂，给后期维护和修改带来不少困难。</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6.</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还有一点，实现功能不要为了实现而实现，要求要做</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你就做</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，殊不知根本不符合需求。要想着这个功能是怎么来的，这个功能要解决什么问题，要实现举一反三。</a:t>
            </a:r>
          </a:p>
        </p:txBody>
      </p:sp>
    </p:spTree>
    <p:extLst>
      <p:ext uri="{BB962C8B-B14F-4D97-AF65-F5344CB8AC3E}">
        <p14:creationId xmlns:p14="http://schemas.microsoft.com/office/powerpoint/2010/main" val="365923507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598855" y="1084953"/>
            <a:ext cx="8930061" cy="5151596"/>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测试阶段：</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测试人员应该尽可能多的覆盖测试用例，不能为了测试功能而测试，举一反三去测试，考虑正常情况外，一定要考虑异常情况。</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测试提问题时，一些模棱两可的问题，有些自身感觉是问题，开发说不是，那就找需求或者用户，不能开发说不是问题就不是问题。</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3.</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测试尽可能的将测试环境模拟正式环境，有些能做到的就做到，做不到的就申请，或者从现场导出数据，将测试环境当成正式环境使用。总之为了尽可能早的将问题暴露出来。</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4.</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测试环境不符合正式环境要求的，尽可能找开发模拟，将测试流程的终端和调试现场紧密结合起来。</a:t>
            </a:r>
          </a:p>
          <a:p>
            <a:pPr eaLnBrk="0" hangingPunct="0">
              <a:lnSpc>
                <a:spcPct val="150000"/>
              </a:lnSpc>
            </a:pPr>
            <a:endParaRPr lang="zh-CN" altLang="en-US" sz="2000" dirty="0">
              <a:solidFill>
                <a:schemeClr val="bg1">
                  <a:lumMod val="50000"/>
                </a:schemeClr>
              </a:solidFill>
              <a:latin typeface="微软雅黑" pitchFamily="34" charset="-122"/>
              <a:ea typeface="微软雅黑" pitchFamily="34" charset="-122"/>
              <a:sym typeface="微软雅黑" pitchFamily="34" charset="-122"/>
            </a:endParaRPr>
          </a:p>
        </p:txBody>
      </p:sp>
    </p:spTree>
    <p:extLst>
      <p:ext uri="{BB962C8B-B14F-4D97-AF65-F5344CB8AC3E}">
        <p14:creationId xmlns:p14="http://schemas.microsoft.com/office/powerpoint/2010/main" val="12606511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436384" y="1214262"/>
            <a:ext cx="8930061" cy="3304937"/>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上线前：</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系统以及功能是做给用户的，对开发测试而言 ，用户就是需求人员。一定要得到需求人员的认可才可以上线，所以就需要需求人员将所有功能和流程全部走完，确保所做的东西是客户需要的。</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鉴于开发人员和需求人员代沟比较大，需求人员一定要理解开发人员实现想法，请需求人员一定要有耐心去走完全流程，一些小的问题先记下来，可以不用立刻改，类似于流程或者阻塞问题必须改。</a:t>
            </a:r>
          </a:p>
        </p:txBody>
      </p:sp>
    </p:spTree>
    <p:extLst>
      <p:ext uri="{BB962C8B-B14F-4D97-AF65-F5344CB8AC3E}">
        <p14:creationId xmlns:p14="http://schemas.microsoft.com/office/powerpoint/2010/main" val="2255315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340237" y="1485003"/>
            <a:ext cx="8930061" cy="3766601"/>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上线运行时：</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现场人员一定要分清楚哪些是紧急问题、</a:t>
            </a:r>
            <a:r>
              <a:rPr lang="en-US" altLang="zh-CN" sz="2000" dirty="0">
                <a:solidFill>
                  <a:schemeClr val="bg1">
                    <a:lumMod val="50000"/>
                  </a:schemeClr>
                </a:solidFill>
                <a:latin typeface="微软雅黑" pitchFamily="34" charset="-122"/>
                <a:ea typeface="微软雅黑" pitchFamily="34" charset="-122"/>
                <a:sym typeface="微软雅黑" pitchFamily="34" charset="-122"/>
              </a:rPr>
              <a:t>bug</a:t>
            </a:r>
            <a:r>
              <a:rPr lang="zh-CN" altLang="en-US" sz="2000" dirty="0">
                <a:solidFill>
                  <a:schemeClr val="bg1">
                    <a:lumMod val="50000"/>
                  </a:schemeClr>
                </a:solidFill>
                <a:latin typeface="微软雅黑" pitchFamily="34" charset="-122"/>
                <a:ea typeface="微软雅黑" pitchFamily="34" charset="-122"/>
                <a:sym typeface="微软雅黑" pitchFamily="34" charset="-122"/>
              </a:rPr>
              <a:t>、优化、新需求等，这样会给开发人员留给更多时间解决紧急问题，处理问题有个优先级。</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现场人员一定遇到问题不要谎，是问题就接反馈，不是问题新需求就一定不要接。</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3.</a:t>
            </a:r>
            <a:r>
              <a:rPr lang="zh-CN" altLang="en-US" sz="2000" dirty="0">
                <a:solidFill>
                  <a:schemeClr val="bg1">
                    <a:lumMod val="50000"/>
                  </a:schemeClr>
                </a:solidFill>
                <a:latin typeface="微软雅黑" pitchFamily="34" charset="-122"/>
                <a:ea typeface="微软雅黑" pitchFamily="34" charset="-122"/>
                <a:sym typeface="微软雅黑" pitchFamily="34" charset="-122"/>
              </a:rPr>
              <a:t>对于客户现场反馈的问题，不能用开发的方式回答用户，尽可能贴近用户的想法满足用户，或者让用户等待立刻修复，或者说用户操作失误。给用户提示一个正确的思路。</a:t>
            </a:r>
          </a:p>
        </p:txBody>
      </p:sp>
    </p:spTree>
    <p:extLst>
      <p:ext uri="{BB962C8B-B14F-4D97-AF65-F5344CB8AC3E}">
        <p14:creationId xmlns:p14="http://schemas.microsoft.com/office/powerpoint/2010/main" val="104673808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386615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王华怿个人总结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5" name="文本框 4">
            <a:extLst>
              <a:ext uri="{FF2B5EF4-FFF2-40B4-BE49-F238E27FC236}">
                <a16:creationId xmlns:a16="http://schemas.microsoft.com/office/drawing/2014/main" xmlns="" id="{C5154E3A-1925-400E-ADB2-3C081AF76906}"/>
              </a:ext>
            </a:extLst>
          </p:cNvPr>
          <p:cNvSpPr txBox="1"/>
          <p:nvPr/>
        </p:nvSpPr>
        <p:spPr>
          <a:xfrm>
            <a:off x="2323305" y="1084953"/>
            <a:ext cx="7543801" cy="5262979"/>
          </a:xfrm>
          <a:prstGeom prst="rect">
            <a:avLst/>
          </a:prstGeom>
          <a:noFill/>
        </p:spPr>
        <p:txBody>
          <a:bodyPr wrap="square" rtlCol="0">
            <a:spAutoFit/>
          </a:bodyPr>
          <a:lstStyle/>
          <a:p>
            <a:r>
              <a:rPr lang="zh-CN" altLang="en-US" sz="2800" dirty="0"/>
              <a:t>        我在为期一个学期的软件工程课程当中，担任</a:t>
            </a:r>
            <a:r>
              <a:rPr lang="en-US" altLang="zh-CN" sz="2800" dirty="0"/>
              <a:t>G16</a:t>
            </a:r>
            <a:r>
              <a:rPr lang="zh-CN" altLang="en-US" sz="2800" dirty="0"/>
              <a:t>小组长，顺利带领组员完成绝大部分任务，通过之前的评审并达到最终评审。虽然过程是十分的坎坷，但是我和我的组员依然不折不饶地坚持了下来，并完成大部分的需求。我很感激我的队员的付出和努力，也十分认可他们的表现。</a:t>
            </a:r>
            <a:endParaRPr lang="en-US" altLang="zh-CN" sz="2800" dirty="0"/>
          </a:p>
          <a:p>
            <a:r>
              <a:rPr lang="en-US" altLang="zh-CN" sz="2800" dirty="0"/>
              <a:t>        </a:t>
            </a:r>
            <a:r>
              <a:rPr lang="zh-CN" altLang="en-US" sz="2800" dirty="0"/>
              <a:t>第一次担任</a:t>
            </a:r>
            <a:r>
              <a:rPr lang="en-US" altLang="zh-CN" sz="2800" dirty="0"/>
              <a:t>PM</a:t>
            </a:r>
            <a:r>
              <a:rPr lang="zh-CN" altLang="en-US" sz="2800" dirty="0"/>
              <a:t>，说实话，经验相当不足。在整个课程过程当中犯了很多的失误，例如：对工作量的估计，对分工不够明细，没有使用正确</a:t>
            </a:r>
            <a:r>
              <a:rPr lang="en-US" altLang="zh-CN" sz="2800" dirty="0"/>
              <a:t>Git</a:t>
            </a:r>
            <a:r>
              <a:rPr lang="zh-CN" altLang="en-US" sz="2800" dirty="0"/>
              <a:t>，文档更新混乱等。当我相信，在今后我定能吸取教训，做得更好！</a:t>
            </a:r>
          </a:p>
        </p:txBody>
      </p:sp>
    </p:spTree>
    <p:extLst>
      <p:ext uri="{BB962C8B-B14F-4D97-AF65-F5344CB8AC3E}">
        <p14:creationId xmlns:p14="http://schemas.microsoft.com/office/powerpoint/2010/main" val="385386176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226548" y="168992"/>
            <a:ext cx="439681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t> </a:t>
            </a:r>
            <a:r>
              <a:rPr lang="zh-CN" altLang="zh-CN" sz="3600" b="1" cap="small" dirty="0">
                <a:solidFill>
                  <a:srgbClr val="00C3D9"/>
                </a:solidFill>
                <a:latin typeface="微软雅黑" panose="020B0503020204020204" pitchFamily="34" charset="-122"/>
                <a:ea typeface="微软雅黑" panose="020B0503020204020204" pitchFamily="34" charset="-122"/>
              </a:rPr>
              <a:t>处理流程和数据流程</a:t>
            </a:r>
          </a:p>
        </p:txBody>
      </p:sp>
      <p:pic>
        <p:nvPicPr>
          <p:cNvPr id="2" name="图片 1"/>
          <p:cNvPicPr>
            <a:picLocks noChangeAspect="1"/>
          </p:cNvPicPr>
          <p:nvPr/>
        </p:nvPicPr>
        <p:blipFill>
          <a:blip r:embed="rId3"/>
          <a:stretch>
            <a:fillRect/>
          </a:stretch>
        </p:blipFill>
        <p:spPr>
          <a:xfrm>
            <a:off x="2775935" y="848411"/>
            <a:ext cx="5273497" cy="6011177"/>
          </a:xfrm>
          <a:prstGeom prst="rect">
            <a:avLst/>
          </a:prstGeom>
        </p:spPr>
      </p:pic>
    </p:spTree>
    <p:extLst>
      <p:ext uri="{BB962C8B-B14F-4D97-AF65-F5344CB8AC3E}">
        <p14:creationId xmlns:p14="http://schemas.microsoft.com/office/powerpoint/2010/main" val="40293603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3831318"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王仕杰个人总结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3" name="矩形 2">
            <a:extLst>
              <a:ext uri="{FF2B5EF4-FFF2-40B4-BE49-F238E27FC236}">
                <a16:creationId xmlns:a16="http://schemas.microsoft.com/office/drawing/2014/main" xmlns="" id="{7B31FA75-7F8D-4555-8DBD-8C1E8CF63B11}"/>
              </a:ext>
            </a:extLst>
          </p:cNvPr>
          <p:cNvSpPr/>
          <p:nvPr/>
        </p:nvSpPr>
        <p:spPr>
          <a:xfrm>
            <a:off x="1724025" y="828284"/>
            <a:ext cx="9191625" cy="5693866"/>
          </a:xfrm>
          <a:prstGeom prst="rect">
            <a:avLst/>
          </a:prstGeom>
        </p:spPr>
        <p:txBody>
          <a:bodyPr wrap="square">
            <a:spAutoFit/>
          </a:bodyPr>
          <a:lstStyle/>
          <a:p>
            <a:pPr lvl="0"/>
            <a:r>
              <a:rPr lang="zh-CN" altLang="en-US" sz="2800" dirty="0">
                <a:solidFill>
                  <a:srgbClr val="000000"/>
                </a:solidFill>
              </a:rPr>
              <a:t> </a:t>
            </a:r>
            <a:r>
              <a:rPr lang="en-US" altLang="zh-CN" sz="2800">
                <a:solidFill>
                  <a:srgbClr val="000000"/>
                </a:solidFill>
              </a:rPr>
              <a:t>	</a:t>
            </a:r>
            <a:r>
              <a:rPr lang="zh-CN" altLang="en-US" sz="2800">
                <a:solidFill>
                  <a:srgbClr val="000000"/>
                </a:solidFill>
              </a:rPr>
              <a:t>在</a:t>
            </a:r>
            <a:r>
              <a:rPr lang="zh-CN" altLang="en-US" sz="2800" dirty="0">
                <a:solidFill>
                  <a:srgbClr val="000000"/>
                </a:solidFill>
              </a:rPr>
              <a:t>学期初的课上，我加入了</a:t>
            </a:r>
            <a:r>
              <a:rPr lang="en-US" altLang="zh-CN" sz="2800" dirty="0">
                <a:solidFill>
                  <a:srgbClr val="000000"/>
                </a:solidFill>
              </a:rPr>
              <a:t>G16</a:t>
            </a:r>
            <a:r>
              <a:rPr lang="zh-CN" altLang="en-US" sz="2800" dirty="0">
                <a:solidFill>
                  <a:srgbClr val="000000"/>
                </a:solidFill>
              </a:rPr>
              <a:t>小组，在一个学期的学习中，我们按照老师的要求和课程的要求，学习了如何系统规范的制作一个软件，不仅仅是课本上的知识，还有许多课本上没有的东西，例如我们自己选择的</a:t>
            </a:r>
            <a:r>
              <a:rPr lang="en-US" altLang="zh-CN" sz="2800" dirty="0" err="1">
                <a:solidFill>
                  <a:srgbClr val="000000"/>
                </a:solidFill>
              </a:rPr>
              <a:t>LayaBox</a:t>
            </a:r>
            <a:r>
              <a:rPr lang="zh-CN" altLang="en-US" sz="2800" dirty="0">
                <a:solidFill>
                  <a:srgbClr val="000000"/>
                </a:solidFill>
              </a:rPr>
              <a:t>游戏引擎，虽然说并没有达到精通他的程度，但是现在还是可以比较好的去使用他了，还有许多许多需要实践才会知道，想要做出一个软件并不仅仅是编程这么简单。</a:t>
            </a:r>
            <a:endParaRPr lang="en-US" altLang="zh-CN" sz="2800" dirty="0">
              <a:solidFill>
                <a:srgbClr val="000000"/>
              </a:solidFill>
            </a:endParaRPr>
          </a:p>
          <a:p>
            <a:pPr lvl="0"/>
            <a:r>
              <a:rPr lang="en-US" altLang="zh-CN" sz="2800" dirty="0">
                <a:solidFill>
                  <a:srgbClr val="000000"/>
                </a:solidFill>
              </a:rPr>
              <a:t>        </a:t>
            </a:r>
            <a:r>
              <a:rPr lang="zh-CN" altLang="en-US" sz="2800" dirty="0">
                <a:solidFill>
                  <a:srgbClr val="000000"/>
                </a:solidFill>
              </a:rPr>
              <a:t>但是在这个过程中，我也做错了许多事，文档使用没有规范，不是按照标准文档，导致最后其他组员需要重新查找使用规范的文档，浪费了时间，所以，在之后的工作中还是每一步都要按照标准进行。还有在实现阶段解决问题能力还是不行，需要百度或者组员的帮助，所以在个人编程能力上还是需要提升</a:t>
            </a:r>
            <a:endParaRPr lang="zh-CN" altLang="en-US" dirty="0"/>
          </a:p>
        </p:txBody>
      </p:sp>
    </p:spTree>
    <p:extLst>
      <p:ext uri="{BB962C8B-B14F-4D97-AF65-F5344CB8AC3E}">
        <p14:creationId xmlns:p14="http://schemas.microsoft.com/office/powerpoint/2010/main" val="362451165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7" y="120392"/>
            <a:ext cx="4040323"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zh-CN" altLang="en-US" sz="4000" b="1" kern="0" dirty="0">
                <a:solidFill>
                  <a:srgbClr val="00C3D9"/>
                </a:solidFill>
                <a:latin typeface="微软雅黑" pitchFamily="34" charset="-122"/>
                <a:ea typeface="微软雅黑" pitchFamily="34" charset="-122"/>
                <a:sym typeface="方正兰亭黑_GBK" pitchFamily="2" charset="-122"/>
              </a:rPr>
              <a:t>吴帅毅</a:t>
            </a: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个人总结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 name="文本框 1"/>
          <p:cNvSpPr txBox="1"/>
          <p:nvPr/>
        </p:nvSpPr>
        <p:spPr>
          <a:xfrm>
            <a:off x="2046419" y="828284"/>
            <a:ext cx="8725506" cy="6124754"/>
          </a:xfrm>
          <a:prstGeom prst="rect">
            <a:avLst/>
          </a:prstGeom>
          <a:noFill/>
        </p:spPr>
        <p:txBody>
          <a:bodyPr wrap="square" rtlCol="0">
            <a:spAutoFit/>
          </a:bodyPr>
          <a:lstStyle/>
          <a:p>
            <a:r>
              <a:rPr lang="zh-CN" altLang="en-US" sz="2800" dirty="0"/>
              <a:t>        自</a:t>
            </a:r>
            <a:r>
              <a:rPr lang="en-US" altLang="zh-CN" sz="2800" dirty="0"/>
              <a:t>3</a:t>
            </a:r>
            <a:r>
              <a:rPr lang="zh-CN" altLang="en-US" sz="2800" dirty="0"/>
              <a:t>月份开始，我加入了</a:t>
            </a:r>
            <a:r>
              <a:rPr lang="en-US" altLang="zh-CN" sz="2800" dirty="0"/>
              <a:t>G16</a:t>
            </a:r>
            <a:r>
              <a:rPr lang="zh-CN" altLang="en-US" sz="2800" dirty="0"/>
              <a:t>小组，到现在将近四个月的时间里，我从项目设计，可行性分析，在到需求规格说明，详细设计，总体设计，最后到项目测试，项目总结。从开始到项目结束，一步步的走了过来。在这个过程中我遇到了很多困难，像最开始的不会用很多软件，不怎么会写文档，到最后不怎么会用</a:t>
            </a:r>
            <a:r>
              <a:rPr lang="en-US" altLang="zh-CN" sz="2800" dirty="0"/>
              <a:t>JS</a:t>
            </a:r>
            <a:r>
              <a:rPr lang="zh-CN" altLang="en-US" sz="2800" dirty="0"/>
              <a:t>语言。</a:t>
            </a:r>
            <a:endParaRPr lang="en-US" altLang="zh-CN" sz="2800" dirty="0"/>
          </a:p>
          <a:p>
            <a:r>
              <a:rPr lang="en-US" altLang="zh-CN" sz="2800" dirty="0"/>
              <a:t>        </a:t>
            </a:r>
            <a:r>
              <a:rPr lang="zh-CN" altLang="en-US" sz="2800" dirty="0"/>
              <a:t>我也犯了很多错误，比如各种图画的不够准确，各种文档写的不达标，各种</a:t>
            </a:r>
            <a:r>
              <a:rPr lang="en-US" altLang="zh-CN" sz="2800" dirty="0"/>
              <a:t>PPT</a:t>
            </a:r>
            <a:r>
              <a:rPr lang="zh-CN" altLang="en-US" sz="2800" dirty="0"/>
              <a:t>做的不怎么好。但我很幸运有组员帮我一起修改，一起进步。所以我在这里会为自己之前的错误做总结，会在以后的项目里加以改进。最后在这个过程中我懂得了团队合作的重要性，这些工作都不是一个人能完成过来了，我也懂得了分工的重要性，每个人都应该发挥自己的长处，这样会加快做事效率也可以减少犯错。</a:t>
            </a:r>
          </a:p>
        </p:txBody>
      </p:sp>
    </p:spTree>
    <p:extLst>
      <p:ext uri="{BB962C8B-B14F-4D97-AF65-F5344CB8AC3E}">
        <p14:creationId xmlns:p14="http://schemas.microsoft.com/office/powerpoint/2010/main" val="7688918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圆角 6">
            <a:extLst>
              <a:ext uri="{FF2B5EF4-FFF2-40B4-BE49-F238E27FC236}">
                <a16:creationId xmlns:a16="http://schemas.microsoft.com/office/drawing/2014/main" xmlns="" id="{BEAA459F-FC48-42DD-9C96-310C70082B70}"/>
              </a:ext>
            </a:extLst>
          </p:cNvPr>
          <p:cNvSpPr/>
          <p:nvPr/>
        </p:nvSpPr>
        <p:spPr>
          <a:xfrm>
            <a:off x="6703250" y="120392"/>
            <a:ext cx="5077624" cy="2313604"/>
          </a:xfrm>
          <a:prstGeom prst="roundRect">
            <a:avLst/>
          </a:prstGeom>
          <a:solidFill>
            <a:schemeClr val="accent2">
              <a:alpha val="4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6" name="矩形: 圆角 5">
            <a:extLst>
              <a:ext uri="{FF2B5EF4-FFF2-40B4-BE49-F238E27FC236}">
                <a16:creationId xmlns:a16="http://schemas.microsoft.com/office/drawing/2014/main" xmlns="" id="{F9AE93B7-43E0-439B-8948-FFDA95B0CA05}"/>
              </a:ext>
            </a:extLst>
          </p:cNvPr>
          <p:cNvSpPr/>
          <p:nvPr/>
        </p:nvSpPr>
        <p:spPr>
          <a:xfrm>
            <a:off x="2775260" y="2567559"/>
            <a:ext cx="6188150" cy="1929121"/>
          </a:xfrm>
          <a:prstGeom prst="roundRect">
            <a:avLst/>
          </a:prstGeom>
          <a:solidFill>
            <a:schemeClr val="accent5">
              <a:alpha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zh-CN" altLang="en-US" sz="4000" b="1" kern="0" dirty="0">
                <a:solidFill>
                  <a:srgbClr val="00C3D9"/>
                </a:solidFill>
                <a:latin typeface="微软雅黑" pitchFamily="34" charset="-122"/>
                <a:ea typeface="微软雅黑" pitchFamily="34" charset="-122"/>
                <a:sym typeface="方正兰亭黑_GBK" pitchFamily="2" charset="-122"/>
              </a:rPr>
              <a:t>小组</a:t>
            </a: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 name="文本框 1">
            <a:extLst>
              <a:ext uri="{FF2B5EF4-FFF2-40B4-BE49-F238E27FC236}">
                <a16:creationId xmlns:a16="http://schemas.microsoft.com/office/drawing/2014/main" xmlns="" id="{47980B13-B251-4F7F-AC11-B720679B6680}"/>
              </a:ext>
            </a:extLst>
          </p:cNvPr>
          <p:cNvSpPr txBox="1"/>
          <p:nvPr/>
        </p:nvSpPr>
        <p:spPr>
          <a:xfrm>
            <a:off x="431606" y="4795798"/>
            <a:ext cx="6898247" cy="1846659"/>
          </a:xfrm>
          <a:prstGeom prst="rect">
            <a:avLst/>
          </a:prstGeom>
          <a:solidFill>
            <a:schemeClr val="accent1">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altLang="zh-CN" sz="2400" dirty="0" err="1">
                <a:solidFill>
                  <a:schemeClr val="tx1"/>
                </a:solidFill>
              </a:rPr>
              <a:t>Laya</a:t>
            </a:r>
            <a:r>
              <a:rPr lang="zh-CN" altLang="en-US" sz="2400" dirty="0">
                <a:solidFill>
                  <a:schemeClr val="tx1"/>
                </a:solidFill>
              </a:rPr>
              <a:t>游戏引擎的开发者生态不好，文档也不详细</a:t>
            </a:r>
            <a:endParaRPr lang="en-US" altLang="zh-CN" sz="2400" dirty="0">
              <a:solidFill>
                <a:schemeClr val="tx1"/>
              </a:solidFill>
            </a:endParaRPr>
          </a:p>
          <a:p>
            <a:endParaRPr lang="en-US" altLang="zh-CN" dirty="0">
              <a:solidFill>
                <a:schemeClr val="tx1"/>
              </a:solidFill>
            </a:endParaRPr>
          </a:p>
          <a:p>
            <a:r>
              <a:rPr lang="en-US" altLang="zh-CN" dirty="0">
                <a:solidFill>
                  <a:schemeClr val="tx1"/>
                </a:solidFill>
              </a:rPr>
              <a:t>        </a:t>
            </a:r>
            <a:r>
              <a:rPr lang="zh-CN" altLang="en-US" dirty="0">
                <a:solidFill>
                  <a:schemeClr val="tx1"/>
                </a:solidFill>
              </a:rPr>
              <a:t>一开始选择</a:t>
            </a:r>
            <a:r>
              <a:rPr lang="en-US" altLang="zh-CN" dirty="0" err="1">
                <a:solidFill>
                  <a:schemeClr val="tx1"/>
                </a:solidFill>
              </a:rPr>
              <a:t>Laya</a:t>
            </a:r>
            <a:r>
              <a:rPr lang="zh-CN" altLang="en-US" dirty="0">
                <a:solidFill>
                  <a:schemeClr val="tx1"/>
                </a:solidFill>
              </a:rPr>
              <a:t>，是因为被它的虚假宣传，相对简洁的界面和齐全的功能所骗。但是，事实上，</a:t>
            </a:r>
            <a:r>
              <a:rPr lang="en-US" altLang="zh-CN" dirty="0" err="1">
                <a:solidFill>
                  <a:schemeClr val="tx1"/>
                </a:solidFill>
              </a:rPr>
              <a:t>Laya</a:t>
            </a:r>
            <a:r>
              <a:rPr lang="zh-CN" altLang="en-US" dirty="0">
                <a:solidFill>
                  <a:schemeClr val="tx1"/>
                </a:solidFill>
              </a:rPr>
              <a:t>的帮助文档相当简陋，而且缺少大部分的</a:t>
            </a:r>
            <a:r>
              <a:rPr lang="en-US" altLang="zh-CN" dirty="0">
                <a:solidFill>
                  <a:schemeClr val="tx1"/>
                </a:solidFill>
              </a:rPr>
              <a:t>demo</a:t>
            </a:r>
            <a:r>
              <a:rPr lang="zh-CN" altLang="en-US" dirty="0">
                <a:solidFill>
                  <a:schemeClr val="tx1"/>
                </a:solidFill>
              </a:rPr>
              <a:t>，使用的人少也不愿意分享例子或经验。因此对于初学者来说相当痛苦，开发的大部分时间都是在攻坚难点。</a:t>
            </a:r>
            <a:endParaRPr lang="en-US" altLang="zh-CN" dirty="0">
              <a:solidFill>
                <a:schemeClr val="tx1"/>
              </a:solidFill>
            </a:endParaRPr>
          </a:p>
        </p:txBody>
      </p:sp>
      <p:sp>
        <p:nvSpPr>
          <p:cNvPr id="3" name="矩形 2">
            <a:extLst>
              <a:ext uri="{FF2B5EF4-FFF2-40B4-BE49-F238E27FC236}">
                <a16:creationId xmlns:a16="http://schemas.microsoft.com/office/drawing/2014/main" xmlns="" id="{6448F748-548D-4376-9808-124DDB35AD52}"/>
              </a:ext>
            </a:extLst>
          </p:cNvPr>
          <p:cNvSpPr/>
          <p:nvPr/>
        </p:nvSpPr>
        <p:spPr>
          <a:xfrm>
            <a:off x="3038297" y="2701124"/>
            <a:ext cx="5925113" cy="1661993"/>
          </a:xfrm>
          <a:prstGeom prst="rect">
            <a:avLst/>
          </a:prstGeom>
        </p:spPr>
        <p:txBody>
          <a:bodyPr wrap="square">
            <a:spAutoFit/>
          </a:bodyPr>
          <a:lstStyle/>
          <a:p>
            <a:pPr algn="ctr"/>
            <a:r>
              <a:rPr lang="zh-CN" altLang="en-US" sz="2400" dirty="0"/>
              <a:t>游戏类型与小游戏的理念不是很符合</a:t>
            </a:r>
            <a:endParaRPr lang="en-US" altLang="zh-CN" sz="2400" dirty="0"/>
          </a:p>
          <a:p>
            <a:pPr algn="ctr"/>
            <a:endParaRPr lang="en-US" altLang="zh-CN" sz="2400" dirty="0"/>
          </a:p>
          <a:p>
            <a:r>
              <a:rPr lang="zh-CN" altLang="en-US" dirty="0"/>
              <a:t>        微信小游戏的理念基本上“打开即玩，快速游戏”，当我们一开始的设计并未按照这一理念进行设计，因此游戏相对繁琐。再后来进行修改耗费了大量的时间和精力。</a:t>
            </a:r>
            <a:endParaRPr lang="en-US" altLang="zh-CN" dirty="0"/>
          </a:p>
        </p:txBody>
      </p:sp>
      <p:sp>
        <p:nvSpPr>
          <p:cNvPr id="4" name="矩形 3">
            <a:extLst>
              <a:ext uri="{FF2B5EF4-FFF2-40B4-BE49-F238E27FC236}">
                <a16:creationId xmlns:a16="http://schemas.microsoft.com/office/drawing/2014/main" xmlns="" id="{94F2DA4A-69A4-4117-B53F-03BA43D6FBD8}"/>
              </a:ext>
            </a:extLst>
          </p:cNvPr>
          <p:cNvSpPr/>
          <p:nvPr/>
        </p:nvSpPr>
        <p:spPr>
          <a:xfrm>
            <a:off x="6710727" y="330610"/>
            <a:ext cx="5070147" cy="2123658"/>
          </a:xfrm>
          <a:prstGeom prst="rect">
            <a:avLst/>
          </a:prstGeom>
        </p:spPr>
        <p:txBody>
          <a:bodyPr wrap="square">
            <a:spAutoFit/>
          </a:bodyPr>
          <a:lstStyle/>
          <a:p>
            <a:pPr algn="ctr"/>
            <a:r>
              <a:rPr lang="zh-CN" altLang="en-US" sz="2400" dirty="0"/>
              <a:t>编程语言可以选择更好</a:t>
            </a:r>
            <a:endParaRPr lang="en-US" altLang="zh-CN" sz="2400" dirty="0"/>
          </a:p>
          <a:p>
            <a:endParaRPr lang="en-US" altLang="zh-CN" dirty="0"/>
          </a:p>
          <a:p>
            <a:r>
              <a:rPr lang="en-US" altLang="zh-CN" dirty="0"/>
              <a:t>        JS</a:t>
            </a:r>
            <a:r>
              <a:rPr lang="zh-CN" altLang="en-US" dirty="0"/>
              <a:t>语言是弱类型语言，所谓万物皆是</a:t>
            </a:r>
            <a:r>
              <a:rPr lang="en-US" altLang="zh-CN" dirty="0"/>
              <a:t>var</a:t>
            </a:r>
            <a:r>
              <a:rPr lang="zh-CN" altLang="en-US" dirty="0"/>
              <a:t>，在较小项目中比较方便，但是到了大项目就是噩梦了。而且对于习惯于使用强类型语言的我们来说，数值运算的时候都需要进行麻烦的转换。</a:t>
            </a:r>
            <a:endParaRPr lang="en-US" altLang="zh-CN" dirty="0"/>
          </a:p>
          <a:p>
            <a:endParaRPr lang="en-US" altLang="zh-CN" dirty="0"/>
          </a:p>
        </p:txBody>
      </p:sp>
    </p:spTree>
    <p:extLst>
      <p:ext uri="{BB962C8B-B14F-4D97-AF65-F5344CB8AC3E}">
        <p14:creationId xmlns:p14="http://schemas.microsoft.com/office/powerpoint/2010/main" val="193112377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7" y="120392"/>
            <a:ext cx="3598067" cy="707892"/>
          </a:xfrm>
          <a:prstGeom prst="rect">
            <a:avLst/>
          </a:prstGeom>
          <a:noFill/>
          <a:ln w="9525">
            <a:noFill/>
            <a:bevel/>
            <a:headEnd/>
            <a:tailEnd/>
          </a:ln>
        </p:spPr>
        <p:txBody>
          <a:bodyPr wrap="square" lIns="91446" tIns="45723" rIns="91446" bIns="45723">
            <a:spAutoFit/>
          </a:bodyPr>
          <a:lstStyle/>
          <a:p>
            <a:pPr lvl="0" algn="ctr">
              <a:defRPr/>
            </a:pPr>
            <a:r>
              <a:rPr lang="zh-CN" altLang="en-US" sz="4000" b="1" kern="0" dirty="0">
                <a:solidFill>
                  <a:srgbClr val="00C3D9"/>
                </a:solidFill>
                <a:latin typeface="微软雅黑" pitchFamily="34" charset="-122"/>
                <a:ea typeface="微软雅黑" pitchFamily="34" charset="-122"/>
                <a:sym typeface="方正兰亭黑_GBK" pitchFamily="2" charset="-122"/>
              </a:rPr>
              <a:t>小组总结</a:t>
            </a:r>
            <a:endParaRPr lang="zh-CN" altLang="en-US" b="1" kern="0" dirty="0">
              <a:solidFill>
                <a:srgbClr val="00C3D9"/>
              </a:solidFill>
              <a:latin typeface="微软雅黑" pitchFamily="34" charset="-122"/>
              <a:ea typeface="微软雅黑" pitchFamily="34" charset="-122"/>
            </a:endParaRPr>
          </a:p>
        </p:txBody>
      </p:sp>
      <p:sp>
        <p:nvSpPr>
          <p:cNvPr id="9" name="矩形 8">
            <a:extLst>
              <a:ext uri="{FF2B5EF4-FFF2-40B4-BE49-F238E27FC236}">
                <a16:creationId xmlns:a16="http://schemas.microsoft.com/office/drawing/2014/main" xmlns="" id="{C22AD3D0-2DFA-4F51-A615-26703A9A82D8}"/>
              </a:ext>
            </a:extLst>
          </p:cNvPr>
          <p:cNvSpPr/>
          <p:nvPr/>
        </p:nvSpPr>
        <p:spPr>
          <a:xfrm>
            <a:off x="2314157" y="2137132"/>
            <a:ext cx="8206361" cy="2954655"/>
          </a:xfrm>
          <a:prstGeom prst="rect">
            <a:avLst/>
          </a:prstGeom>
        </p:spPr>
        <p:txBody>
          <a:bodyPr wrap="square">
            <a:spAutoFit/>
          </a:bodyPr>
          <a:lstStyle/>
          <a:p>
            <a:pPr algn="ctr"/>
            <a:r>
              <a:rPr lang="zh-CN" altLang="en-US" sz="2400" dirty="0"/>
              <a:t>排行榜未做出来</a:t>
            </a:r>
            <a:endParaRPr lang="en-US" altLang="zh-CN" sz="2400" dirty="0"/>
          </a:p>
          <a:p>
            <a:endParaRPr lang="en-US" altLang="zh-CN" dirty="0"/>
          </a:p>
          <a:p>
            <a:r>
              <a:rPr lang="zh-CN" altLang="en-US" dirty="0"/>
              <a:t>排行榜本身并不难做（</a:t>
            </a:r>
            <a:r>
              <a:rPr lang="en-US" altLang="zh-CN" dirty="0" err="1"/>
              <a:t>Laya</a:t>
            </a:r>
            <a:r>
              <a:rPr lang="zh-CN" altLang="en-US" dirty="0"/>
              <a:t>的方法）：</a:t>
            </a:r>
            <a:endParaRPr lang="en-US" altLang="zh-CN" dirty="0"/>
          </a:p>
          <a:p>
            <a:r>
              <a:rPr lang="en-US" altLang="zh-CN" dirty="0"/>
              <a:t>0.</a:t>
            </a:r>
            <a:r>
              <a:rPr lang="zh-CN" altLang="en-US" dirty="0"/>
              <a:t>将数据保存在微信开放域</a:t>
            </a:r>
            <a:endParaRPr lang="en-US" altLang="zh-CN" dirty="0"/>
          </a:p>
          <a:p>
            <a:r>
              <a:rPr lang="en-US" altLang="zh-CN" dirty="0"/>
              <a:t>1.</a:t>
            </a:r>
            <a:r>
              <a:rPr lang="zh-CN" altLang="en-US" dirty="0"/>
              <a:t>创建开放域项目，编写相关代码</a:t>
            </a:r>
            <a:endParaRPr lang="en-US" altLang="zh-CN" dirty="0"/>
          </a:p>
          <a:p>
            <a:r>
              <a:rPr lang="en-US" altLang="zh-CN" dirty="0"/>
              <a:t>2.</a:t>
            </a:r>
            <a:r>
              <a:rPr lang="zh-CN" altLang="en-US" dirty="0"/>
              <a:t>在主域创建开放域控件</a:t>
            </a:r>
            <a:endParaRPr lang="en-US" altLang="zh-CN" dirty="0"/>
          </a:p>
          <a:p>
            <a:r>
              <a:rPr lang="en-US" altLang="zh-CN" dirty="0"/>
              <a:t>3.</a:t>
            </a:r>
            <a:r>
              <a:rPr lang="zh-CN" altLang="en-US" dirty="0"/>
              <a:t>控件调用开放域</a:t>
            </a:r>
            <a:endParaRPr lang="en-US" altLang="zh-CN" dirty="0"/>
          </a:p>
          <a:p>
            <a:endParaRPr lang="en-US" altLang="zh-CN" dirty="0"/>
          </a:p>
          <a:p>
            <a:r>
              <a:rPr lang="zh-CN" altLang="en-US" dirty="0"/>
              <a:t>具体相关理论，函数调用和层级关系都搞懂了但是。。。。。。。。。。。。。</a:t>
            </a:r>
            <a:endParaRPr lang="en-US" altLang="zh-CN" dirty="0"/>
          </a:p>
          <a:p>
            <a:r>
              <a:rPr lang="zh-CN" altLang="en-US" dirty="0"/>
              <a:t>没有代码和项目</a:t>
            </a:r>
            <a:r>
              <a:rPr lang="en-US" altLang="zh-CN" dirty="0"/>
              <a:t>demo</a:t>
            </a:r>
            <a:r>
              <a:rPr lang="zh-CN" altLang="en-US" dirty="0"/>
              <a:t>，最终难以做出来。</a:t>
            </a:r>
          </a:p>
        </p:txBody>
      </p:sp>
    </p:spTree>
    <p:extLst>
      <p:ext uri="{BB962C8B-B14F-4D97-AF65-F5344CB8AC3E}">
        <p14:creationId xmlns:p14="http://schemas.microsoft.com/office/powerpoint/2010/main" val="115359647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7" y="120392"/>
            <a:ext cx="3598067"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各个成员打分</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graphicFrame>
        <p:nvGraphicFramePr>
          <p:cNvPr id="4" name="表格 3">
            <a:extLst>
              <a:ext uri="{FF2B5EF4-FFF2-40B4-BE49-F238E27FC236}">
                <a16:creationId xmlns:a16="http://schemas.microsoft.com/office/drawing/2014/main" xmlns="" id="{E4D68AED-FA4D-4FA2-8DC4-27522FEAEEEC}"/>
              </a:ext>
            </a:extLst>
          </p:cNvPr>
          <p:cNvGraphicFramePr>
            <a:graphicFrameLocks noGrp="1"/>
          </p:cNvGraphicFramePr>
          <p:nvPr>
            <p:extLst>
              <p:ext uri="{D42A27DB-BD31-4B8C-83A1-F6EECF244321}">
                <p14:modId xmlns:p14="http://schemas.microsoft.com/office/powerpoint/2010/main" val="2745474406"/>
              </p:ext>
            </p:extLst>
          </p:nvPr>
        </p:nvGraphicFramePr>
        <p:xfrm>
          <a:off x="7796681" y="238987"/>
          <a:ext cx="2970008" cy="6247257"/>
        </p:xfrm>
        <a:graphic>
          <a:graphicData uri="http://schemas.openxmlformats.org/drawingml/2006/table">
            <a:tbl>
              <a:tblPr/>
              <a:tblGrid>
                <a:gridCol w="1075517">
                  <a:extLst>
                    <a:ext uri="{9D8B030D-6E8A-4147-A177-3AD203B41FA5}">
                      <a16:colId xmlns:a16="http://schemas.microsoft.com/office/drawing/2014/main" xmlns="" val="646131720"/>
                    </a:ext>
                  </a:extLst>
                </a:gridCol>
                <a:gridCol w="631497">
                  <a:extLst>
                    <a:ext uri="{9D8B030D-6E8A-4147-A177-3AD203B41FA5}">
                      <a16:colId xmlns:a16="http://schemas.microsoft.com/office/drawing/2014/main" xmlns="" val="2756321666"/>
                    </a:ext>
                  </a:extLst>
                </a:gridCol>
                <a:gridCol w="631497">
                  <a:extLst>
                    <a:ext uri="{9D8B030D-6E8A-4147-A177-3AD203B41FA5}">
                      <a16:colId xmlns:a16="http://schemas.microsoft.com/office/drawing/2014/main" xmlns="" val="1903025456"/>
                    </a:ext>
                  </a:extLst>
                </a:gridCol>
                <a:gridCol w="631497">
                  <a:extLst>
                    <a:ext uri="{9D8B030D-6E8A-4147-A177-3AD203B41FA5}">
                      <a16:colId xmlns:a16="http://schemas.microsoft.com/office/drawing/2014/main" xmlns="" val="827230380"/>
                    </a:ext>
                  </a:extLst>
                </a:gridCol>
              </a:tblGrid>
              <a:tr h="172407">
                <a:tc gridSpan="4">
                  <a:txBody>
                    <a:bodyPr/>
                    <a:lstStyle/>
                    <a:p>
                      <a:pPr algn="ctr" fontAlgn="b"/>
                      <a:r>
                        <a:rPr lang="zh-CN" altLang="en-US" sz="1000" b="0" i="0" u="none" strike="noStrike">
                          <a:solidFill>
                            <a:srgbClr val="006100"/>
                          </a:solidFill>
                          <a:effectLst/>
                          <a:latin typeface="等线" panose="02010600030101010101" pitchFamily="2" charset="-122"/>
                          <a:ea typeface="等线" panose="02010600030101010101" pitchFamily="2" charset="-122"/>
                        </a:rPr>
                        <a:t>项目设计阶段</a:t>
                      </a:r>
                    </a:p>
                  </a:txBody>
                  <a:tcPr marL="118236" marR="118236" marT="59118" marB="59118"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C6EFCE"/>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244034766"/>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资料查找</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82777804"/>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文档编写</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4058414804"/>
                  </a:ext>
                </a:extLst>
              </a:tr>
              <a:tr h="172407">
                <a:tc>
                  <a:txBody>
                    <a:bodyPr/>
                    <a:lstStyle/>
                    <a:p>
                      <a:pPr algn="l" fontAlgn="b"/>
                      <a:r>
                        <a:rPr lang="en-US" sz="1000" b="1" i="0" u="none" strike="noStrike">
                          <a:solidFill>
                            <a:srgbClr val="FA7D00"/>
                          </a:solidFill>
                          <a:effectLst/>
                          <a:latin typeface="等线" panose="02010600030101010101" pitchFamily="2" charset="-122"/>
                          <a:ea typeface="等线" panose="02010600030101010101" pitchFamily="2" charset="-122"/>
                        </a:rPr>
                        <a:t>PDL</a:t>
                      </a:r>
                      <a:r>
                        <a:rPr lang="zh-CN" altLang="en-US" sz="1000" b="1" i="0" u="none" strike="noStrike">
                          <a:solidFill>
                            <a:srgbClr val="FA7D00"/>
                          </a:solidFill>
                          <a:effectLst/>
                          <a:latin typeface="等线" panose="02010600030101010101" pitchFamily="2" charset="-122"/>
                          <a:ea typeface="等线" panose="02010600030101010101" pitchFamily="2" charset="-122"/>
                        </a:rPr>
                        <a:t>设计</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30205490"/>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总体设计框架</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88930455"/>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完善总体设计</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758381445"/>
                  </a:ext>
                </a:extLst>
              </a:tr>
              <a:tr h="172407">
                <a:tc>
                  <a:txBody>
                    <a:bodyPr/>
                    <a:lstStyle/>
                    <a:p>
                      <a:pPr algn="l" fontAlgn="b"/>
                      <a:r>
                        <a:rPr lang="en-US" sz="1000" b="1" i="0" u="none" strike="noStrike">
                          <a:solidFill>
                            <a:srgbClr val="FA7D00"/>
                          </a:solidFill>
                          <a:effectLst/>
                          <a:latin typeface="等线" panose="02010600030101010101" pitchFamily="2" charset="-122"/>
                          <a:ea typeface="等线" panose="02010600030101010101" pitchFamily="2" charset="-122"/>
                        </a:rPr>
                        <a:t>PPT</a:t>
                      </a:r>
                      <a:r>
                        <a:rPr lang="zh-CN" altLang="en-US" sz="1000" b="1" i="0" u="none" strike="noStrike">
                          <a:solidFill>
                            <a:srgbClr val="FA7D00"/>
                          </a:solidFill>
                          <a:effectLst/>
                          <a:latin typeface="等线" panose="02010600030101010101" pitchFamily="2" charset="-122"/>
                          <a:ea typeface="等线" panose="02010600030101010101" pitchFamily="2" charset="-122"/>
                        </a:rPr>
                        <a:t>制作</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795624753"/>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上台发言</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680151807"/>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修改项目设计</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689304945"/>
                  </a:ext>
                </a:extLst>
              </a:tr>
              <a:tr h="172407">
                <a:tc gridSpan="4">
                  <a:txBody>
                    <a:bodyPr/>
                    <a:lstStyle/>
                    <a:p>
                      <a:pPr algn="ctr" fontAlgn="b"/>
                      <a:r>
                        <a:rPr lang="zh-CN" altLang="en-US" sz="1000" b="0" i="0" u="none" strike="noStrike">
                          <a:solidFill>
                            <a:srgbClr val="006100"/>
                          </a:solidFill>
                          <a:effectLst/>
                          <a:latin typeface="等线" panose="02010600030101010101" pitchFamily="2" charset="-122"/>
                          <a:ea typeface="等线" panose="02010600030101010101" pitchFamily="2" charset="-122"/>
                        </a:rPr>
                        <a:t>项目实现阶段</a:t>
                      </a:r>
                    </a:p>
                  </a:txBody>
                  <a:tcPr marL="118236" marR="118236" marT="59118" marB="59118"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C6EFCE"/>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221431289"/>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资料查找</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376997946"/>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文档编写</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3</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686303783"/>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框架搭建</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3</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778750788"/>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各个模块的实现</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3</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986431825"/>
                  </a:ext>
                </a:extLst>
              </a:tr>
              <a:tr h="172407">
                <a:tc>
                  <a:txBody>
                    <a:bodyPr/>
                    <a:lstStyle/>
                    <a:p>
                      <a:pPr algn="l" fontAlgn="b"/>
                      <a:r>
                        <a:rPr lang="en-US" sz="1000" b="1" i="0" u="none" strike="noStrike">
                          <a:solidFill>
                            <a:srgbClr val="FA7D00"/>
                          </a:solidFill>
                          <a:effectLst/>
                          <a:latin typeface="等线" panose="02010600030101010101" pitchFamily="2" charset="-122"/>
                          <a:ea typeface="等线" panose="02010600030101010101" pitchFamily="2" charset="-122"/>
                        </a:rPr>
                        <a:t>PPT</a:t>
                      </a:r>
                      <a:r>
                        <a:rPr lang="zh-CN" altLang="en-US" sz="1000" b="1" i="0" u="none" strike="noStrike">
                          <a:solidFill>
                            <a:srgbClr val="FA7D00"/>
                          </a:solidFill>
                          <a:effectLst/>
                          <a:latin typeface="等线" panose="02010600030101010101" pitchFamily="2" charset="-122"/>
                          <a:ea typeface="等线" panose="02010600030101010101" pitchFamily="2" charset="-122"/>
                        </a:rPr>
                        <a:t>制作</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1267992595"/>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上台发言</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803424289"/>
                  </a:ext>
                </a:extLst>
              </a:tr>
              <a:tr h="172407">
                <a:tc gridSpan="4">
                  <a:txBody>
                    <a:bodyPr/>
                    <a:lstStyle/>
                    <a:p>
                      <a:pPr algn="ctr" fontAlgn="b"/>
                      <a:r>
                        <a:rPr lang="zh-CN" altLang="en-US" sz="1000" b="0" i="0" u="none" strike="noStrike">
                          <a:solidFill>
                            <a:srgbClr val="006100"/>
                          </a:solidFill>
                          <a:effectLst/>
                          <a:latin typeface="等线" panose="02010600030101010101" pitchFamily="2" charset="-122"/>
                          <a:ea typeface="等线" panose="02010600030101010101" pitchFamily="2" charset="-122"/>
                        </a:rPr>
                        <a:t>项目测试阶段</a:t>
                      </a:r>
                    </a:p>
                  </a:txBody>
                  <a:tcPr marL="118236" marR="118236" marT="59118" marB="59118"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C6EFCE"/>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901798885"/>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资料查找</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011765066"/>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文档编写</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1522539960"/>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单元测试</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4163444759"/>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集成测试</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1736693994"/>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确认测试</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619418242"/>
                  </a:ext>
                </a:extLst>
              </a:tr>
              <a:tr h="172407">
                <a:tc>
                  <a:txBody>
                    <a:bodyPr/>
                    <a:lstStyle/>
                    <a:p>
                      <a:pPr algn="l" fontAlgn="b"/>
                      <a:r>
                        <a:rPr lang="en-US" sz="1000" b="1" i="0" u="none" strike="noStrike">
                          <a:solidFill>
                            <a:srgbClr val="FA7D00"/>
                          </a:solidFill>
                          <a:effectLst/>
                          <a:latin typeface="等线" panose="02010600030101010101" pitchFamily="2" charset="-122"/>
                          <a:ea typeface="等线" panose="02010600030101010101" pitchFamily="2" charset="-122"/>
                        </a:rPr>
                        <a:t>PPT</a:t>
                      </a:r>
                      <a:r>
                        <a:rPr lang="zh-CN" altLang="en-US" sz="1000" b="1" i="0" u="none" strike="noStrike">
                          <a:solidFill>
                            <a:srgbClr val="FA7D00"/>
                          </a:solidFill>
                          <a:effectLst/>
                          <a:latin typeface="等线" panose="02010600030101010101" pitchFamily="2" charset="-122"/>
                          <a:ea typeface="等线" panose="02010600030101010101" pitchFamily="2" charset="-122"/>
                        </a:rPr>
                        <a:t>制作</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341421684"/>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上台发言</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3</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1464370625"/>
                  </a:ext>
                </a:extLst>
              </a:tr>
              <a:tr h="172407">
                <a:tc gridSpan="4">
                  <a:txBody>
                    <a:bodyPr/>
                    <a:lstStyle/>
                    <a:p>
                      <a:pPr algn="ctr" fontAlgn="b"/>
                      <a:r>
                        <a:rPr lang="zh-CN" altLang="en-US" sz="1000" b="0" i="0" u="none" strike="noStrike">
                          <a:solidFill>
                            <a:srgbClr val="006100"/>
                          </a:solidFill>
                          <a:effectLst/>
                          <a:latin typeface="等线" panose="02010600030101010101" pitchFamily="2" charset="-122"/>
                          <a:ea typeface="等线" panose="02010600030101010101" pitchFamily="2" charset="-122"/>
                        </a:rPr>
                        <a:t>项目总结阶段</a:t>
                      </a:r>
                    </a:p>
                  </a:txBody>
                  <a:tcPr marL="118236" marR="118236" marT="59118" marB="59118"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C6EFCE"/>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104485988"/>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资料查找</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1095339479"/>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文档编写</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3</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4071598117"/>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各个文档的修改</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2</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143439148"/>
                  </a:ext>
                </a:extLst>
              </a:tr>
              <a:tr h="172407">
                <a:tc>
                  <a:txBody>
                    <a:bodyPr/>
                    <a:lstStyle/>
                    <a:p>
                      <a:pPr algn="l" fontAlgn="b"/>
                      <a:r>
                        <a:rPr lang="en-US" sz="1000" b="1" i="0" u="none" strike="noStrike">
                          <a:solidFill>
                            <a:srgbClr val="FA7D00"/>
                          </a:solidFill>
                          <a:effectLst/>
                          <a:latin typeface="等线" panose="02010600030101010101" pitchFamily="2" charset="-122"/>
                          <a:ea typeface="等线" panose="02010600030101010101" pitchFamily="2" charset="-122"/>
                        </a:rPr>
                        <a:t>PPT</a:t>
                      </a:r>
                      <a:r>
                        <a:rPr lang="zh-CN" altLang="en-US" sz="1000" b="1" i="0" u="none" strike="noStrike">
                          <a:solidFill>
                            <a:srgbClr val="FA7D00"/>
                          </a:solidFill>
                          <a:effectLst/>
                          <a:latin typeface="等线" panose="02010600030101010101" pitchFamily="2" charset="-122"/>
                          <a:ea typeface="等线" panose="02010600030101010101" pitchFamily="2" charset="-122"/>
                        </a:rPr>
                        <a:t>制作</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1</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3</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192122192"/>
                  </a:ext>
                </a:extLst>
              </a:tr>
              <a:tr h="172407">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上台发言</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000" b="1" i="0" u="none" strike="noStrike">
                          <a:solidFill>
                            <a:srgbClr val="FA7D00"/>
                          </a:solidFill>
                          <a:effectLst/>
                          <a:latin typeface="等线" panose="02010600030101010101" pitchFamily="2" charset="-122"/>
                          <a:ea typeface="等线" panose="02010600030101010101" pitchFamily="2" charset="-122"/>
                        </a:rPr>
                        <a:t>3</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000" b="1" i="0" u="none" strike="noStrike">
                          <a:solidFill>
                            <a:srgbClr val="FA7D00"/>
                          </a:solidFill>
                          <a:effectLst/>
                          <a:latin typeface="等线" panose="02010600030101010101" pitchFamily="2" charset="-122"/>
                          <a:ea typeface="等线" panose="02010600030101010101" pitchFamily="2" charset="-122"/>
                        </a:rPr>
                        <a:t>　</a:t>
                      </a:r>
                    </a:p>
                  </a:txBody>
                  <a:tcPr marL="7496" marR="7496" marT="749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1050518943"/>
                  </a:ext>
                </a:extLst>
              </a:tr>
              <a:tr h="172407">
                <a:tc>
                  <a:txBody>
                    <a:bodyPr/>
                    <a:lstStyle/>
                    <a:p>
                      <a:pPr algn="l" fontAlgn="b"/>
                      <a:r>
                        <a:rPr lang="zh-CN" altLang="en-US" sz="1000" b="0" i="0" u="none" strike="noStrike">
                          <a:solidFill>
                            <a:srgbClr val="9C5700"/>
                          </a:solidFill>
                          <a:effectLst/>
                          <a:latin typeface="等线" panose="02010600030101010101" pitchFamily="2" charset="-122"/>
                          <a:ea typeface="等线" panose="02010600030101010101" pitchFamily="2" charset="-122"/>
                        </a:rPr>
                        <a:t>总分</a:t>
                      </a:r>
                    </a:p>
                  </a:txBody>
                  <a:tcPr marL="7496" marR="7496" marT="7496" marB="0" anchor="b">
                    <a:lnL>
                      <a:noFill/>
                    </a:lnL>
                    <a:lnR>
                      <a:noFill/>
                    </a:lnR>
                    <a:lnT w="6350" cap="flat" cmpd="sng" algn="ctr">
                      <a:solidFill>
                        <a:srgbClr val="7F7F7F"/>
                      </a:solidFill>
                      <a:prstDash val="solid"/>
                      <a:round/>
                      <a:headEnd type="none" w="med" len="med"/>
                      <a:tailEnd type="none" w="med" len="med"/>
                    </a:lnT>
                    <a:lnB>
                      <a:noFill/>
                    </a:lnB>
                    <a:solidFill>
                      <a:srgbClr val="FFEB9C"/>
                    </a:solidFill>
                  </a:tcPr>
                </a:tc>
                <a:tc>
                  <a:txBody>
                    <a:bodyPr/>
                    <a:lstStyle/>
                    <a:p>
                      <a:pPr algn="r" fontAlgn="b"/>
                      <a:r>
                        <a:rPr lang="en-US" altLang="zh-CN" sz="1000" b="0" i="0" u="none" strike="noStrike">
                          <a:solidFill>
                            <a:srgbClr val="9C5700"/>
                          </a:solidFill>
                          <a:effectLst/>
                          <a:latin typeface="等线" panose="02010600030101010101" pitchFamily="2" charset="-122"/>
                          <a:ea typeface="等线" panose="02010600030101010101" pitchFamily="2" charset="-122"/>
                        </a:rPr>
                        <a:t>67</a:t>
                      </a:r>
                    </a:p>
                  </a:txBody>
                  <a:tcPr marL="7496" marR="7496" marT="7496" marB="0" anchor="b">
                    <a:lnL>
                      <a:noFill/>
                    </a:lnL>
                    <a:lnR>
                      <a:noFill/>
                    </a:lnR>
                    <a:lnT w="6350" cap="flat" cmpd="sng" algn="ctr">
                      <a:solidFill>
                        <a:srgbClr val="7F7F7F"/>
                      </a:solidFill>
                      <a:prstDash val="solid"/>
                      <a:round/>
                      <a:headEnd type="none" w="med" len="med"/>
                      <a:tailEnd type="none" w="med" len="med"/>
                    </a:lnT>
                    <a:lnB>
                      <a:noFill/>
                    </a:lnB>
                    <a:solidFill>
                      <a:srgbClr val="FFEB9C"/>
                    </a:solidFill>
                  </a:tcPr>
                </a:tc>
                <a:tc>
                  <a:txBody>
                    <a:bodyPr/>
                    <a:lstStyle/>
                    <a:p>
                      <a:pPr algn="r" fontAlgn="b"/>
                      <a:r>
                        <a:rPr lang="en-US" altLang="zh-CN" sz="1000" b="0" i="0" u="none" strike="noStrike">
                          <a:solidFill>
                            <a:srgbClr val="9C5700"/>
                          </a:solidFill>
                          <a:effectLst/>
                          <a:latin typeface="等线" panose="02010600030101010101" pitchFamily="2" charset="-122"/>
                          <a:ea typeface="等线" panose="02010600030101010101" pitchFamily="2" charset="-122"/>
                        </a:rPr>
                        <a:t>65</a:t>
                      </a:r>
                    </a:p>
                  </a:txBody>
                  <a:tcPr marL="7496" marR="7496" marT="7496" marB="0" anchor="b">
                    <a:lnL>
                      <a:noFill/>
                    </a:lnL>
                    <a:lnR>
                      <a:noFill/>
                    </a:lnR>
                    <a:lnT w="6350" cap="flat" cmpd="sng" algn="ctr">
                      <a:solidFill>
                        <a:srgbClr val="7F7F7F"/>
                      </a:solidFill>
                      <a:prstDash val="solid"/>
                      <a:round/>
                      <a:headEnd type="none" w="med" len="med"/>
                      <a:tailEnd type="none" w="med" len="med"/>
                    </a:lnT>
                    <a:lnB>
                      <a:noFill/>
                    </a:lnB>
                    <a:solidFill>
                      <a:srgbClr val="FFEB9C"/>
                    </a:solidFill>
                  </a:tcPr>
                </a:tc>
                <a:tc>
                  <a:txBody>
                    <a:bodyPr/>
                    <a:lstStyle/>
                    <a:p>
                      <a:pPr algn="r" fontAlgn="b"/>
                      <a:r>
                        <a:rPr lang="en-US" altLang="zh-CN" sz="1000" b="0" i="0" u="none" strike="noStrike">
                          <a:solidFill>
                            <a:srgbClr val="9C5700"/>
                          </a:solidFill>
                          <a:effectLst/>
                          <a:latin typeface="等线" panose="02010600030101010101" pitchFamily="2" charset="-122"/>
                          <a:ea typeface="等线" panose="02010600030101010101" pitchFamily="2" charset="-122"/>
                        </a:rPr>
                        <a:t>64</a:t>
                      </a:r>
                    </a:p>
                  </a:txBody>
                  <a:tcPr marL="7496" marR="7496" marT="7496" marB="0" anchor="b">
                    <a:lnL>
                      <a:noFill/>
                    </a:lnL>
                    <a:lnR>
                      <a:noFill/>
                    </a:lnR>
                    <a:lnT w="6350" cap="flat" cmpd="sng" algn="ctr">
                      <a:solidFill>
                        <a:srgbClr val="7F7F7F"/>
                      </a:solidFill>
                      <a:prstDash val="solid"/>
                      <a:round/>
                      <a:headEnd type="none" w="med" len="med"/>
                      <a:tailEnd type="none" w="med" len="med"/>
                    </a:lnT>
                    <a:lnB>
                      <a:noFill/>
                    </a:lnB>
                    <a:solidFill>
                      <a:srgbClr val="FFEB9C"/>
                    </a:solidFill>
                  </a:tcPr>
                </a:tc>
                <a:extLst>
                  <a:ext uri="{0D108BD9-81ED-4DB2-BD59-A6C34878D82A}">
                    <a16:rowId xmlns:a16="http://schemas.microsoft.com/office/drawing/2014/main" xmlns="" val="12519314"/>
                  </a:ext>
                </a:extLst>
              </a:tr>
              <a:tr h="172407">
                <a:tc>
                  <a:txBody>
                    <a:bodyPr/>
                    <a:lstStyle/>
                    <a:p>
                      <a:pPr algn="l" fontAlgn="b"/>
                      <a:r>
                        <a:rPr lang="zh-CN" altLang="en-US" sz="1000" b="1" i="0" u="none" strike="noStrike">
                          <a:solidFill>
                            <a:srgbClr val="000000"/>
                          </a:solidFill>
                          <a:effectLst/>
                          <a:latin typeface="等线" panose="02010600030101010101" pitchFamily="2" charset="-122"/>
                          <a:ea typeface="等线" panose="02010600030101010101" pitchFamily="2" charset="-122"/>
                        </a:rPr>
                        <a:t>分数占比</a:t>
                      </a:r>
                    </a:p>
                  </a:txBody>
                  <a:tcPr marL="7496" marR="7496" marT="7496" marB="0" anchor="b">
                    <a:lnL>
                      <a:noFill/>
                    </a:lnL>
                    <a:lnR>
                      <a:noFill/>
                    </a:lnR>
                    <a:lnT>
                      <a:noFill/>
                    </a:lnT>
                    <a:lnB>
                      <a:noFill/>
                    </a:lnB>
                    <a:solidFill>
                      <a:srgbClr val="F2F2F2"/>
                    </a:solidFill>
                  </a:tcPr>
                </a:tc>
                <a:tc>
                  <a:txBody>
                    <a:bodyPr/>
                    <a:lstStyle/>
                    <a:p>
                      <a:pPr algn="r" fontAlgn="b"/>
                      <a:r>
                        <a:rPr lang="en-US" altLang="zh-CN" sz="1000" b="0" i="0" u="none" strike="noStrike">
                          <a:solidFill>
                            <a:srgbClr val="000000"/>
                          </a:solidFill>
                          <a:effectLst/>
                          <a:latin typeface="等线" panose="02010600030101010101" pitchFamily="2" charset="-122"/>
                          <a:ea typeface="等线" panose="02010600030101010101" pitchFamily="2" charset="-122"/>
                        </a:rPr>
                        <a:t>0.341837</a:t>
                      </a:r>
                    </a:p>
                  </a:txBody>
                  <a:tcPr marL="7496" marR="7496" marT="7496" marB="0" anchor="b">
                    <a:lnL>
                      <a:noFill/>
                    </a:lnL>
                    <a:lnR>
                      <a:noFill/>
                    </a:lnR>
                    <a:lnT>
                      <a:noFill/>
                    </a:lnT>
                    <a:lnB>
                      <a:noFill/>
                    </a:lnB>
                  </a:tcPr>
                </a:tc>
                <a:tc>
                  <a:txBody>
                    <a:bodyPr/>
                    <a:lstStyle/>
                    <a:p>
                      <a:pPr algn="r" fontAlgn="b"/>
                      <a:r>
                        <a:rPr lang="en-US" altLang="zh-CN" sz="1000" b="0" i="0" u="none" strike="noStrike">
                          <a:solidFill>
                            <a:srgbClr val="000000"/>
                          </a:solidFill>
                          <a:effectLst/>
                          <a:latin typeface="等线" panose="02010600030101010101" pitchFamily="2" charset="-122"/>
                          <a:ea typeface="等线" panose="02010600030101010101" pitchFamily="2" charset="-122"/>
                        </a:rPr>
                        <a:t>0.331633</a:t>
                      </a:r>
                    </a:p>
                  </a:txBody>
                  <a:tcPr marL="7496" marR="7496" marT="7496" marB="0" anchor="b">
                    <a:lnL>
                      <a:noFill/>
                    </a:lnL>
                    <a:lnR>
                      <a:noFill/>
                    </a:lnR>
                    <a:lnT>
                      <a:noFill/>
                    </a:lnT>
                    <a:lnB>
                      <a:noFill/>
                    </a:lnB>
                  </a:tcPr>
                </a:tc>
                <a:tc>
                  <a:txBody>
                    <a:bodyPr/>
                    <a:lstStyle/>
                    <a:p>
                      <a:pPr algn="r" fontAlgn="b"/>
                      <a:r>
                        <a:rPr lang="en-US" altLang="zh-CN" sz="1000" b="0" i="0" u="none" strike="noStrike">
                          <a:solidFill>
                            <a:srgbClr val="000000"/>
                          </a:solidFill>
                          <a:effectLst/>
                          <a:latin typeface="等线" panose="02010600030101010101" pitchFamily="2" charset="-122"/>
                          <a:ea typeface="等线" panose="02010600030101010101" pitchFamily="2" charset="-122"/>
                        </a:rPr>
                        <a:t>0.326531</a:t>
                      </a:r>
                    </a:p>
                  </a:txBody>
                  <a:tcPr marL="7496" marR="7496" marT="7496" marB="0" anchor="b">
                    <a:lnL>
                      <a:noFill/>
                    </a:lnL>
                    <a:lnR>
                      <a:noFill/>
                    </a:lnR>
                    <a:lnT>
                      <a:noFill/>
                    </a:lnT>
                    <a:lnB>
                      <a:noFill/>
                    </a:lnB>
                  </a:tcPr>
                </a:tc>
                <a:extLst>
                  <a:ext uri="{0D108BD9-81ED-4DB2-BD59-A6C34878D82A}">
                    <a16:rowId xmlns:a16="http://schemas.microsoft.com/office/drawing/2014/main" xmlns="" val="856870821"/>
                  </a:ext>
                </a:extLst>
              </a:tr>
              <a:tr h="337317">
                <a:tc gridSpan="4">
                  <a:txBody>
                    <a:bodyPr/>
                    <a:lstStyle/>
                    <a:p>
                      <a:pPr algn="ctr" fontAlgn="b"/>
                      <a:r>
                        <a:rPr lang="zh-CN" altLang="en-US" sz="1000" b="1" i="0" u="none" strike="noStrike" dirty="0">
                          <a:solidFill>
                            <a:srgbClr val="FF0000"/>
                          </a:solidFill>
                          <a:effectLst/>
                          <a:latin typeface="等线" panose="02010600030101010101" pitchFamily="2" charset="-122"/>
                          <a:ea typeface="等线" panose="02010600030101010101" pitchFamily="2" charset="-122"/>
                        </a:rPr>
                        <a:t>说明：负责做必有</a:t>
                      </a:r>
                      <a:r>
                        <a:rPr lang="en-US" altLang="zh-CN" sz="1000" b="1" i="0" u="none" strike="noStrike" dirty="0">
                          <a:solidFill>
                            <a:srgbClr val="FF0000"/>
                          </a:solidFill>
                          <a:effectLst/>
                          <a:latin typeface="等线" panose="02010600030101010101" pitchFamily="2" charset="-122"/>
                          <a:ea typeface="等线" panose="02010600030101010101" pitchFamily="2" charset="-122"/>
                        </a:rPr>
                        <a:t>1</a:t>
                      </a:r>
                      <a:r>
                        <a:rPr lang="zh-CN" altLang="en-US" sz="1000" b="1" i="0" u="none" strike="noStrike" dirty="0">
                          <a:solidFill>
                            <a:srgbClr val="FF0000"/>
                          </a:solidFill>
                          <a:effectLst/>
                          <a:latin typeface="等线" panose="02010600030101010101" pitchFamily="2" charset="-122"/>
                          <a:ea typeface="等线" panose="02010600030101010101" pitchFamily="2" charset="-122"/>
                        </a:rPr>
                        <a:t>分，</a:t>
                      </a:r>
                      <a:r>
                        <a:rPr lang="en-US" altLang="zh-CN" sz="1000" b="1" i="0" u="none" strike="noStrike" dirty="0">
                          <a:solidFill>
                            <a:srgbClr val="FF0000"/>
                          </a:solidFill>
                          <a:effectLst/>
                          <a:latin typeface="等线" panose="02010600030101010101" pitchFamily="2" charset="-122"/>
                          <a:ea typeface="等线" panose="02010600030101010101" pitchFamily="2" charset="-122"/>
                        </a:rPr>
                        <a:t>2</a:t>
                      </a:r>
                      <a:r>
                        <a:rPr lang="zh-CN" altLang="en-US" sz="1000" b="1" i="0" u="none" strike="noStrike" dirty="0">
                          <a:solidFill>
                            <a:srgbClr val="FF0000"/>
                          </a:solidFill>
                          <a:effectLst/>
                          <a:latin typeface="等线" panose="02010600030101010101" pitchFamily="2" charset="-122"/>
                          <a:ea typeface="等线" panose="02010600030101010101" pitchFamily="2" charset="-122"/>
                        </a:rPr>
                        <a:t>分为良好，</a:t>
                      </a:r>
                      <a:r>
                        <a:rPr lang="en-US" altLang="zh-CN" sz="1000" b="1" i="0" u="none" strike="noStrike" dirty="0">
                          <a:solidFill>
                            <a:srgbClr val="FF0000"/>
                          </a:solidFill>
                          <a:effectLst/>
                          <a:latin typeface="等线" panose="02010600030101010101" pitchFamily="2" charset="-122"/>
                          <a:ea typeface="等线" panose="02010600030101010101" pitchFamily="2" charset="-122"/>
                        </a:rPr>
                        <a:t>3</a:t>
                      </a:r>
                      <a:r>
                        <a:rPr lang="zh-CN" altLang="en-US" sz="1000" b="1" i="0" u="none" strike="noStrike" dirty="0">
                          <a:solidFill>
                            <a:srgbClr val="FF0000"/>
                          </a:solidFill>
                          <a:effectLst/>
                          <a:latin typeface="等线" panose="02010600030101010101" pitchFamily="2" charset="-122"/>
                          <a:ea typeface="等线" panose="02010600030101010101" pitchFamily="2" charset="-122"/>
                        </a:rPr>
                        <a:t>分为优秀</a:t>
                      </a:r>
                    </a:p>
                  </a:txBody>
                  <a:tcPr marL="118236" marR="118236" marT="59118" marB="59118" anchor="b">
                    <a:lnL>
                      <a:noFill/>
                    </a:lnL>
                    <a:lnR>
                      <a:noFill/>
                    </a:lnR>
                    <a:lnT>
                      <a:noFill/>
                    </a:lnT>
                    <a:lnB>
                      <a:noFill/>
                    </a:lnB>
                    <a:solidFill>
                      <a:srgbClr val="F2F2F2"/>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2128354099"/>
                  </a:ext>
                </a:extLst>
              </a:tr>
            </a:tbl>
          </a:graphicData>
        </a:graphic>
      </p:graphicFrame>
      <p:graphicFrame>
        <p:nvGraphicFramePr>
          <p:cNvPr id="5" name="表格 4">
            <a:extLst>
              <a:ext uri="{FF2B5EF4-FFF2-40B4-BE49-F238E27FC236}">
                <a16:creationId xmlns:a16="http://schemas.microsoft.com/office/drawing/2014/main" xmlns="" id="{5EB1DA63-3642-4D40-9006-1AF96673F8FC}"/>
              </a:ext>
            </a:extLst>
          </p:cNvPr>
          <p:cNvGraphicFramePr>
            <a:graphicFrameLocks noGrp="1"/>
          </p:cNvGraphicFramePr>
          <p:nvPr>
            <p:extLst>
              <p:ext uri="{D42A27DB-BD31-4B8C-83A1-F6EECF244321}">
                <p14:modId xmlns:p14="http://schemas.microsoft.com/office/powerpoint/2010/main" val="2670025852"/>
              </p:ext>
            </p:extLst>
          </p:nvPr>
        </p:nvGraphicFramePr>
        <p:xfrm>
          <a:off x="989580" y="311451"/>
          <a:ext cx="2970007" cy="6188048"/>
        </p:xfrm>
        <a:graphic>
          <a:graphicData uri="http://schemas.openxmlformats.org/drawingml/2006/table">
            <a:tbl>
              <a:tblPr/>
              <a:tblGrid>
                <a:gridCol w="1077613">
                  <a:extLst>
                    <a:ext uri="{9D8B030D-6E8A-4147-A177-3AD203B41FA5}">
                      <a16:colId xmlns:a16="http://schemas.microsoft.com/office/drawing/2014/main" xmlns="" val="161493933"/>
                    </a:ext>
                  </a:extLst>
                </a:gridCol>
                <a:gridCol w="630798">
                  <a:extLst>
                    <a:ext uri="{9D8B030D-6E8A-4147-A177-3AD203B41FA5}">
                      <a16:colId xmlns:a16="http://schemas.microsoft.com/office/drawing/2014/main" xmlns="" val="2013118793"/>
                    </a:ext>
                  </a:extLst>
                </a:gridCol>
                <a:gridCol w="630798">
                  <a:extLst>
                    <a:ext uri="{9D8B030D-6E8A-4147-A177-3AD203B41FA5}">
                      <a16:colId xmlns:a16="http://schemas.microsoft.com/office/drawing/2014/main" xmlns="" val="309231449"/>
                    </a:ext>
                  </a:extLst>
                </a:gridCol>
                <a:gridCol w="630798">
                  <a:extLst>
                    <a:ext uri="{9D8B030D-6E8A-4147-A177-3AD203B41FA5}">
                      <a16:colId xmlns:a16="http://schemas.microsoft.com/office/drawing/2014/main" xmlns="" val="3744438833"/>
                    </a:ext>
                  </a:extLst>
                </a:gridCol>
              </a:tblGrid>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评分项名称</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王华怿</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王仕杰</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吴帅毅</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230736900"/>
                  </a:ext>
                </a:extLst>
              </a:tr>
              <a:tr h="174321">
                <a:tc gridSpan="4">
                  <a:txBody>
                    <a:bodyPr/>
                    <a:lstStyle/>
                    <a:p>
                      <a:pPr algn="ctr" fontAlgn="b"/>
                      <a:r>
                        <a:rPr lang="zh-CN" altLang="en-US" sz="1100" b="0" i="0" u="none" strike="noStrike">
                          <a:solidFill>
                            <a:srgbClr val="006100"/>
                          </a:solidFill>
                          <a:effectLst/>
                          <a:latin typeface="等线" panose="02010600030101010101" pitchFamily="2" charset="-122"/>
                          <a:ea typeface="等线" panose="02010600030101010101" pitchFamily="2" charset="-122"/>
                        </a:rPr>
                        <a:t>项目介绍阶段</a:t>
                      </a:r>
                    </a:p>
                  </a:txBody>
                  <a:tcPr marL="111377" marR="111377" marT="55688" marB="55688"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C6EFCE"/>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1166289267"/>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资料查找</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1363410691"/>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文档编写</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3</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730352081"/>
                  </a:ext>
                </a:extLst>
              </a:tr>
              <a:tr h="174321">
                <a:tc>
                  <a:txBody>
                    <a:bodyPr/>
                    <a:lstStyle/>
                    <a:p>
                      <a:pPr algn="l" fontAlgn="b"/>
                      <a:r>
                        <a:rPr lang="en-US" sz="1100" b="1" i="0" u="none" strike="noStrike">
                          <a:solidFill>
                            <a:srgbClr val="FA7D00"/>
                          </a:solidFill>
                          <a:effectLst/>
                          <a:latin typeface="等线" panose="02010600030101010101" pitchFamily="2" charset="-122"/>
                          <a:ea typeface="等线" panose="02010600030101010101" pitchFamily="2" charset="-122"/>
                        </a:rPr>
                        <a:t>PPT</a:t>
                      </a:r>
                      <a:r>
                        <a:rPr lang="zh-CN" altLang="en-US" sz="1100" b="1" i="0" u="none" strike="noStrike">
                          <a:solidFill>
                            <a:srgbClr val="FA7D00"/>
                          </a:solidFill>
                          <a:effectLst/>
                          <a:latin typeface="等线" panose="02010600030101010101" pitchFamily="2" charset="-122"/>
                          <a:ea typeface="等线" panose="02010600030101010101" pitchFamily="2" charset="-122"/>
                        </a:rPr>
                        <a:t>制作</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977524995"/>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上台发言</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353500040"/>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修改项目简介</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250862785"/>
                  </a:ext>
                </a:extLst>
              </a:tr>
              <a:tr h="174321">
                <a:tc gridSpan="4">
                  <a:txBody>
                    <a:bodyPr/>
                    <a:lstStyle/>
                    <a:p>
                      <a:pPr algn="ctr" fontAlgn="b"/>
                      <a:r>
                        <a:rPr lang="zh-CN" altLang="en-US" sz="1100" b="0" i="0" u="none" strike="noStrike">
                          <a:solidFill>
                            <a:srgbClr val="006100"/>
                          </a:solidFill>
                          <a:effectLst/>
                          <a:latin typeface="等线" panose="02010600030101010101" pitchFamily="2" charset="-122"/>
                          <a:ea typeface="等线" panose="02010600030101010101" pitchFamily="2" charset="-122"/>
                        </a:rPr>
                        <a:t>项目计划阶段</a:t>
                      </a:r>
                    </a:p>
                  </a:txBody>
                  <a:tcPr marL="111377" marR="111377" marT="55688" marB="55688"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C6EFCE"/>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584694892"/>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资料查找</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1821476782"/>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文档编写</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1535897772"/>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框架搭建</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972932065"/>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完善计划</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810118043"/>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问卷调查</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3</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3</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302910494"/>
                  </a:ext>
                </a:extLst>
              </a:tr>
              <a:tr h="174321">
                <a:tc>
                  <a:txBody>
                    <a:bodyPr/>
                    <a:lstStyle/>
                    <a:p>
                      <a:pPr algn="l" fontAlgn="b"/>
                      <a:r>
                        <a:rPr lang="en-US" sz="1100" b="1" i="0" u="none" strike="noStrike">
                          <a:solidFill>
                            <a:srgbClr val="FA7D00"/>
                          </a:solidFill>
                          <a:effectLst/>
                          <a:latin typeface="等线" panose="02010600030101010101" pitchFamily="2" charset="-122"/>
                          <a:ea typeface="等线" panose="02010600030101010101" pitchFamily="2" charset="-122"/>
                        </a:rPr>
                        <a:t>PPT</a:t>
                      </a:r>
                      <a:r>
                        <a:rPr lang="zh-CN" altLang="en-US" sz="1100" b="1" i="0" u="none" strike="noStrike">
                          <a:solidFill>
                            <a:srgbClr val="FA7D00"/>
                          </a:solidFill>
                          <a:effectLst/>
                          <a:latin typeface="等线" panose="02010600030101010101" pitchFamily="2" charset="-122"/>
                          <a:ea typeface="等线" panose="02010600030101010101" pitchFamily="2" charset="-122"/>
                        </a:rPr>
                        <a:t>制作</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156100387"/>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上台发言</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286486827"/>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修改项目计划</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459627299"/>
                  </a:ext>
                </a:extLst>
              </a:tr>
              <a:tr h="174321">
                <a:tc gridSpan="4">
                  <a:txBody>
                    <a:bodyPr/>
                    <a:lstStyle/>
                    <a:p>
                      <a:pPr algn="ctr" fontAlgn="b"/>
                      <a:r>
                        <a:rPr lang="zh-CN" altLang="en-US" sz="1100" b="0" i="0" u="none" strike="noStrike">
                          <a:solidFill>
                            <a:srgbClr val="006100"/>
                          </a:solidFill>
                          <a:effectLst/>
                          <a:latin typeface="等线" panose="02010600030101010101" pitchFamily="2" charset="-122"/>
                          <a:ea typeface="等线" panose="02010600030101010101" pitchFamily="2" charset="-122"/>
                        </a:rPr>
                        <a:t>项目可行性阶段</a:t>
                      </a:r>
                    </a:p>
                  </a:txBody>
                  <a:tcPr marL="111377" marR="111377" marT="55688" marB="55688"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C6EFCE"/>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719554393"/>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资料查找</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616979161"/>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文档编写</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59390504"/>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可行性框架</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4243766255"/>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可行性报告完善</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621065712"/>
                  </a:ext>
                </a:extLst>
              </a:tr>
              <a:tr h="174321">
                <a:tc>
                  <a:txBody>
                    <a:bodyPr/>
                    <a:lstStyle/>
                    <a:p>
                      <a:pPr algn="l" fontAlgn="b"/>
                      <a:r>
                        <a:rPr lang="en-US" sz="1100" b="1" i="0" u="none" strike="noStrike">
                          <a:solidFill>
                            <a:srgbClr val="FA7D00"/>
                          </a:solidFill>
                          <a:effectLst/>
                          <a:latin typeface="等线" panose="02010600030101010101" pitchFamily="2" charset="-122"/>
                          <a:ea typeface="等线" panose="02010600030101010101" pitchFamily="2" charset="-122"/>
                        </a:rPr>
                        <a:t>PPT</a:t>
                      </a:r>
                      <a:r>
                        <a:rPr lang="zh-CN" altLang="en-US" sz="1100" b="1" i="0" u="none" strike="noStrike">
                          <a:solidFill>
                            <a:srgbClr val="FA7D00"/>
                          </a:solidFill>
                          <a:effectLst/>
                          <a:latin typeface="等线" panose="02010600030101010101" pitchFamily="2" charset="-122"/>
                          <a:ea typeface="等线" panose="02010600030101010101" pitchFamily="2" charset="-122"/>
                        </a:rPr>
                        <a:t>制作</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4243923947"/>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上台发言</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472461358"/>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修改可行性计划</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914284501"/>
                  </a:ext>
                </a:extLst>
              </a:tr>
              <a:tr h="174321">
                <a:tc gridSpan="4">
                  <a:txBody>
                    <a:bodyPr/>
                    <a:lstStyle/>
                    <a:p>
                      <a:pPr algn="ctr" fontAlgn="b"/>
                      <a:r>
                        <a:rPr lang="zh-CN" altLang="en-US" sz="1100" b="0" i="0" u="none" strike="noStrike">
                          <a:solidFill>
                            <a:srgbClr val="006100"/>
                          </a:solidFill>
                          <a:effectLst/>
                          <a:latin typeface="等线" panose="02010600030101010101" pitchFamily="2" charset="-122"/>
                          <a:ea typeface="等线" panose="02010600030101010101" pitchFamily="2" charset="-122"/>
                        </a:rPr>
                        <a:t>项目需求分析阶段</a:t>
                      </a:r>
                    </a:p>
                  </a:txBody>
                  <a:tcPr marL="111377" marR="111377" marT="55688" marB="55688"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C6EFCE"/>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1465035850"/>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资料查找</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018217676"/>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文档编写</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2367640568"/>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界面制作</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3</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786470261"/>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需求分析框架</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846101734"/>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需求分析完善</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64691052"/>
                  </a:ext>
                </a:extLst>
              </a:tr>
              <a:tr h="174321">
                <a:tc>
                  <a:txBody>
                    <a:bodyPr/>
                    <a:lstStyle/>
                    <a:p>
                      <a:pPr algn="l" fontAlgn="b"/>
                      <a:r>
                        <a:rPr lang="en-US" sz="1100" b="1" i="0" u="none" strike="noStrike">
                          <a:solidFill>
                            <a:srgbClr val="FA7D00"/>
                          </a:solidFill>
                          <a:effectLst/>
                          <a:latin typeface="等线" panose="02010600030101010101" pitchFamily="2" charset="-122"/>
                          <a:ea typeface="等线" panose="02010600030101010101" pitchFamily="2" charset="-122"/>
                        </a:rPr>
                        <a:t>PPT</a:t>
                      </a:r>
                      <a:r>
                        <a:rPr lang="zh-CN" altLang="en-US" sz="1100" b="1" i="0" u="none" strike="noStrike">
                          <a:solidFill>
                            <a:srgbClr val="FA7D00"/>
                          </a:solidFill>
                          <a:effectLst/>
                          <a:latin typeface="等线" panose="02010600030101010101" pitchFamily="2" charset="-122"/>
                          <a:ea typeface="等线" panose="02010600030101010101" pitchFamily="2" charset="-122"/>
                        </a:rPr>
                        <a:t>制作</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2</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564285228"/>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上台发言</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4037090850"/>
                  </a:ext>
                </a:extLst>
              </a:tr>
              <a:tr h="174321">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修改需求分析</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r" fontAlgn="b"/>
                      <a:r>
                        <a:rPr lang="en-US" altLang="zh-CN" sz="1100" b="1" i="0" u="none" strike="noStrike">
                          <a:solidFill>
                            <a:srgbClr val="FA7D00"/>
                          </a:solidFill>
                          <a:effectLst/>
                          <a:latin typeface="等线" panose="02010600030101010101" pitchFamily="2" charset="-122"/>
                          <a:ea typeface="等线" panose="02010600030101010101" pitchFamily="2" charset="-122"/>
                        </a:rPr>
                        <a:t>1</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l" fontAlgn="b"/>
                      <a:r>
                        <a:rPr lang="zh-CN" altLang="en-US" sz="1100" b="1" i="0" u="none" strike="noStrike" dirty="0">
                          <a:solidFill>
                            <a:srgbClr val="FA7D00"/>
                          </a:solidFill>
                          <a:effectLst/>
                          <a:latin typeface="等线" panose="02010600030101010101" pitchFamily="2" charset="-122"/>
                          <a:ea typeface="等线" panose="02010600030101010101" pitchFamily="2" charset="-122"/>
                        </a:rPr>
                        <a:t>　</a:t>
                      </a:r>
                    </a:p>
                  </a:txBody>
                  <a:tcPr marL="7256" marR="7256" marT="7256"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xmlns="" val="3628557253"/>
                  </a:ext>
                </a:extLst>
              </a:tr>
            </a:tbl>
          </a:graphicData>
        </a:graphic>
      </p:graphicFrame>
    </p:spTree>
    <p:extLst>
      <p:ext uri="{BB962C8B-B14F-4D97-AF65-F5344CB8AC3E}">
        <p14:creationId xmlns:p14="http://schemas.microsoft.com/office/powerpoint/2010/main" val="7821067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bg>
      <p:bgPr>
        <a:blipFill dpi="0" rotWithShape="1">
          <a:blip r:embed="rId4"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grpSp>
        <p:nvGrpSpPr>
          <p:cNvPr id="10" name="组合 9"/>
          <p:cNvGrpSpPr/>
          <p:nvPr/>
        </p:nvGrpSpPr>
        <p:grpSpPr>
          <a:xfrm>
            <a:off x="562851" y="61232"/>
            <a:ext cx="3386019" cy="746325"/>
            <a:chOff x="3879320" y="484463"/>
            <a:chExt cx="3386019" cy="746325"/>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636439" y="549802"/>
              <a:ext cx="2628900" cy="680986"/>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4000" b="1" cap="small" dirty="0">
                  <a:solidFill>
                    <a:srgbClr val="00C3D9"/>
                  </a:solidFill>
                  <a:latin typeface="微软雅黑" panose="020B0503020204020204" pitchFamily="34" charset="-122"/>
                  <a:ea typeface="微软雅黑" panose="020B0503020204020204" pitchFamily="34" charset="-122"/>
                </a:rPr>
                <a:t>参考文献</a:t>
              </a:r>
              <a:endParaRPr lang="en-US" sz="40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648576" y="917874"/>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3" name="Rectangle 42"/>
          <p:cNvSpPr/>
          <p:nvPr/>
        </p:nvSpPr>
        <p:spPr>
          <a:xfrm flipH="1">
            <a:off x="1202399" y="2446316"/>
            <a:ext cx="6514452" cy="2441878"/>
          </a:xfrm>
          <a:prstGeom prst="rect">
            <a:avLst/>
          </a:prstGeom>
          <a:noFill/>
          <a:ln w="12700" cap="flat" cmpd="sng" algn="ctr">
            <a:noFill/>
            <a:prstDash val="solid"/>
          </a:ln>
          <a:effectLst/>
        </p:spPr>
        <p:txBody>
          <a:bodyPr lIns="91433" tIns="0" rIns="91433" bIns="0" rtlCol="0" anchor="t"/>
          <a:lstStyle/>
          <a:p>
            <a:pPr lvl="0">
              <a:defRPr/>
            </a:pPr>
            <a:endParaRPr lang="zh-CN" altLang="en-US" sz="1400" kern="0" dirty="0">
              <a:solidFill>
                <a:schemeClr val="bg1">
                  <a:lumMod val="50000"/>
                </a:schemeClr>
              </a:solidFill>
              <a:latin typeface="微软雅黑" pitchFamily="34" charset="-122"/>
              <a:ea typeface="微软雅黑" pitchFamily="34" charset="-122"/>
              <a:cs typeface="Arial" pitchFamily="34" charset="0"/>
            </a:endParaRPr>
          </a:p>
        </p:txBody>
      </p:sp>
      <p:sp>
        <p:nvSpPr>
          <p:cNvPr id="24" name="矩形 23"/>
          <p:cNvSpPr/>
          <p:nvPr/>
        </p:nvSpPr>
        <p:spPr>
          <a:xfrm>
            <a:off x="767275" y="1252925"/>
            <a:ext cx="9338749" cy="5606663"/>
          </a:xfrm>
          <a:prstGeom prst="rect">
            <a:avLst/>
          </a:prstGeom>
        </p:spPr>
        <p:txBody>
          <a:bodyPr wrap="square">
            <a:spAutoFit/>
          </a:bodyPr>
          <a:lstStyle/>
          <a:p>
            <a:pPr indent="304800">
              <a:spcBef>
                <a:spcPts val="600"/>
              </a:spcBef>
              <a:spcAft>
                <a:spcPts val="600"/>
              </a:spcAft>
            </a:pPr>
            <a:r>
              <a:rPr lang="en-US" altLang="zh-CN" sz="2400" dirty="0">
                <a:solidFill>
                  <a:schemeClr val="bg1">
                    <a:lumMod val="50000"/>
                  </a:schemeClr>
                </a:solidFill>
                <a:latin typeface="微软雅黑" pitchFamily="34" charset="-122"/>
                <a:ea typeface="微软雅黑" pitchFamily="34" charset="-122"/>
              </a:rPr>
              <a:t>[1]</a:t>
            </a:r>
            <a:r>
              <a:rPr lang="zh-CN" altLang="zh-CN" sz="2400" dirty="0">
                <a:solidFill>
                  <a:schemeClr val="bg1">
                    <a:lumMod val="50000"/>
                  </a:schemeClr>
                </a:solidFill>
                <a:latin typeface="微软雅黑" pitchFamily="34" charset="-122"/>
                <a:ea typeface="微软雅黑" pitchFamily="34" charset="-122"/>
              </a:rPr>
              <a:t>聂明</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游戏开发导论</a:t>
            </a:r>
            <a:r>
              <a:rPr lang="en-US" altLang="zh-CN" sz="2400" dirty="0">
                <a:solidFill>
                  <a:schemeClr val="bg1">
                    <a:lumMod val="50000"/>
                  </a:schemeClr>
                </a:solidFill>
                <a:latin typeface="微软雅黑" pitchFamily="34" charset="-122"/>
                <a:ea typeface="微软雅黑" pitchFamily="34" charset="-122"/>
              </a:rPr>
              <a:t>[M].</a:t>
            </a:r>
            <a:r>
              <a:rPr lang="zh-CN" altLang="zh-CN" sz="2400" dirty="0">
                <a:solidFill>
                  <a:schemeClr val="bg1">
                    <a:lumMod val="50000"/>
                  </a:schemeClr>
                </a:solidFill>
                <a:latin typeface="微软雅黑" pitchFamily="34" charset="-122"/>
                <a:ea typeface="微软雅黑" pitchFamily="34" charset="-122"/>
              </a:rPr>
              <a:t>西安电子科技大学出版社</a:t>
            </a:r>
            <a:r>
              <a:rPr lang="en-US" altLang="zh-CN" sz="2400" dirty="0">
                <a:solidFill>
                  <a:schemeClr val="bg1">
                    <a:lumMod val="50000"/>
                  </a:schemeClr>
                </a:solidFill>
                <a:latin typeface="微软雅黑" pitchFamily="34" charset="-122"/>
                <a:ea typeface="微软雅黑" pitchFamily="34" charset="-122"/>
              </a:rPr>
              <a:t>,2009.</a:t>
            </a:r>
            <a:endParaRPr lang="zh-CN" altLang="zh-CN" sz="2400" kern="100" dirty="0">
              <a:latin typeface="等线" panose="02010600030101010101" pitchFamily="2" charset="-122"/>
              <a:cs typeface="Times New Roman" panose="02020603050405020304" pitchFamily="18" charset="0"/>
            </a:endParaRP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[2]</a:t>
            </a:r>
            <a:r>
              <a:rPr lang="zh-CN" altLang="zh-CN" sz="2400" dirty="0">
                <a:solidFill>
                  <a:schemeClr val="bg1">
                    <a:lumMod val="50000"/>
                  </a:schemeClr>
                </a:solidFill>
                <a:latin typeface="微软雅黑" pitchFamily="34" charset="-122"/>
                <a:ea typeface="微软雅黑" pitchFamily="34" charset="-122"/>
              </a:rPr>
              <a:t>张海藩</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软件工程导论</a:t>
            </a:r>
            <a:r>
              <a:rPr lang="en-US" altLang="zh-CN" sz="2400" dirty="0">
                <a:solidFill>
                  <a:schemeClr val="bg1">
                    <a:lumMod val="50000"/>
                  </a:schemeClr>
                </a:solidFill>
                <a:latin typeface="微软雅黑" pitchFamily="34" charset="-122"/>
                <a:ea typeface="微软雅黑" pitchFamily="34" charset="-122"/>
              </a:rPr>
              <a:t>[M].</a:t>
            </a:r>
            <a:r>
              <a:rPr lang="zh-CN" altLang="zh-CN" sz="2400" dirty="0">
                <a:solidFill>
                  <a:schemeClr val="bg1">
                    <a:lumMod val="50000"/>
                  </a:schemeClr>
                </a:solidFill>
                <a:latin typeface="微软雅黑" pitchFamily="34" charset="-122"/>
                <a:ea typeface="微软雅黑" pitchFamily="34" charset="-122"/>
              </a:rPr>
              <a:t>清华大学出版社</a:t>
            </a:r>
            <a:r>
              <a:rPr lang="en-US" altLang="zh-CN" sz="2400" dirty="0">
                <a:solidFill>
                  <a:schemeClr val="bg1">
                    <a:lumMod val="50000"/>
                  </a:schemeClr>
                </a:solidFill>
                <a:latin typeface="微软雅黑" pitchFamily="34" charset="-122"/>
                <a:ea typeface="微软雅黑" pitchFamily="34" charset="-122"/>
              </a:rPr>
              <a:t>,1996:1-73.</a:t>
            </a: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[3]</a:t>
            </a:r>
            <a:r>
              <a:rPr lang="zh-CN" altLang="en-US" sz="2400" dirty="0">
                <a:solidFill>
                  <a:schemeClr val="bg1">
                    <a:lumMod val="50000"/>
                  </a:schemeClr>
                </a:solidFill>
                <a:latin typeface="微软雅黑" pitchFamily="34" charset="-122"/>
                <a:ea typeface="微软雅黑" pitchFamily="34" charset="-122"/>
              </a:rPr>
              <a:t>雷磊</a:t>
            </a:r>
            <a:r>
              <a:rPr lang="en-US" altLang="zh-CN" sz="2400" dirty="0">
                <a:solidFill>
                  <a:schemeClr val="bg1">
                    <a:lumMod val="50000"/>
                  </a:schemeClr>
                </a:solidFill>
                <a:latin typeface="微软雅黑" pitchFamily="34" charset="-122"/>
                <a:ea typeface="微软雅黑" pitchFamily="34" charset="-122"/>
              </a:rPr>
              <a:t>.</a:t>
            </a:r>
            <a:r>
              <a:rPr lang="zh-CN" altLang="en-US" sz="2400" dirty="0">
                <a:solidFill>
                  <a:schemeClr val="bg1">
                    <a:lumMod val="50000"/>
                  </a:schemeClr>
                </a:solidFill>
                <a:latin typeface="微软雅黑" pitchFamily="34" charset="-122"/>
                <a:ea typeface="微软雅黑" pitchFamily="34" charset="-122"/>
              </a:rPr>
              <a:t>微信小程序开发入门与实践</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清华大学出版社</a:t>
            </a:r>
            <a:r>
              <a:rPr lang="en-US" altLang="zh-CN" sz="2400" dirty="0">
                <a:solidFill>
                  <a:schemeClr val="bg1">
                    <a:lumMod val="50000"/>
                  </a:schemeClr>
                </a:solidFill>
                <a:latin typeface="微软雅黑" pitchFamily="34" charset="-122"/>
                <a:ea typeface="微软雅黑" pitchFamily="34" charset="-122"/>
              </a:rPr>
              <a:t>,2017.</a:t>
            </a: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[4]</a:t>
            </a:r>
            <a:r>
              <a:rPr lang="zh-CN" altLang="en-US" sz="2400" dirty="0">
                <a:solidFill>
                  <a:schemeClr val="bg1">
                    <a:lumMod val="50000"/>
                  </a:schemeClr>
                </a:solidFill>
                <a:latin typeface="微软雅黑" pitchFamily="34" charset="-122"/>
                <a:ea typeface="微软雅黑" pitchFamily="34" charset="-122"/>
              </a:rPr>
              <a:t>项目计划说明书</a:t>
            </a:r>
            <a:endParaRPr lang="en-US" altLang="zh-CN" sz="2400" dirty="0">
              <a:solidFill>
                <a:schemeClr val="bg1">
                  <a:lumMod val="50000"/>
                </a:schemeClr>
              </a:solidFill>
              <a:latin typeface="微软雅黑" pitchFamily="34" charset="-122"/>
              <a:ea typeface="微软雅黑" pitchFamily="34" charset="-122"/>
            </a:endParaRP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[5]</a:t>
            </a:r>
            <a:r>
              <a:rPr lang="zh-CN" altLang="zh-CN" sz="2400" dirty="0">
                <a:solidFill>
                  <a:schemeClr val="bg1">
                    <a:lumMod val="50000"/>
                  </a:schemeClr>
                </a:solidFill>
                <a:latin typeface="微软雅黑" pitchFamily="34" charset="-122"/>
                <a:ea typeface="微软雅黑" pitchFamily="34" charset="-122"/>
              </a:rPr>
              <a:t>可行性研究报告</a:t>
            </a:r>
            <a:endParaRPr lang="en-US" altLang="zh-CN" sz="2400" dirty="0">
              <a:solidFill>
                <a:schemeClr val="bg1">
                  <a:lumMod val="50000"/>
                </a:schemeClr>
              </a:solidFill>
              <a:latin typeface="微软雅黑" pitchFamily="34" charset="-122"/>
              <a:ea typeface="微软雅黑" pitchFamily="34" charset="-122"/>
            </a:endParaRP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[6]</a:t>
            </a:r>
            <a:r>
              <a:rPr lang="zh-CN" altLang="en-US" sz="2400" dirty="0">
                <a:solidFill>
                  <a:schemeClr val="bg1">
                    <a:lumMod val="50000"/>
                  </a:schemeClr>
                </a:solidFill>
                <a:latin typeface="微软雅黑" pitchFamily="34" charset="-122"/>
                <a:ea typeface="微软雅黑" pitchFamily="34" charset="-122"/>
              </a:rPr>
              <a:t>需求规格说明书</a:t>
            </a:r>
            <a:endParaRPr lang="en-US" altLang="zh-CN" sz="2400" dirty="0">
              <a:solidFill>
                <a:schemeClr val="bg1">
                  <a:lumMod val="50000"/>
                </a:schemeClr>
              </a:solidFill>
              <a:latin typeface="微软雅黑" pitchFamily="34" charset="-122"/>
              <a:ea typeface="微软雅黑" pitchFamily="34" charset="-122"/>
            </a:endParaRP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[7]</a:t>
            </a:r>
            <a:r>
              <a:rPr lang="zh-CN" altLang="en-US" sz="2400" dirty="0">
                <a:solidFill>
                  <a:schemeClr val="bg1">
                    <a:lumMod val="50000"/>
                  </a:schemeClr>
                </a:solidFill>
                <a:latin typeface="微软雅黑" pitchFamily="34" charset="-122"/>
                <a:ea typeface="微软雅黑" pitchFamily="34" charset="-122"/>
              </a:rPr>
              <a:t>总体设计说明书</a:t>
            </a:r>
            <a:endParaRPr lang="en-US" altLang="zh-CN" sz="2400" dirty="0">
              <a:solidFill>
                <a:schemeClr val="bg1">
                  <a:lumMod val="50000"/>
                </a:schemeClr>
              </a:solidFill>
              <a:latin typeface="微软雅黑" pitchFamily="34" charset="-122"/>
              <a:ea typeface="微软雅黑" pitchFamily="34" charset="-122"/>
            </a:endParaRP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[8]</a:t>
            </a:r>
            <a:r>
              <a:rPr lang="zh-CN" altLang="en-US" sz="2400" dirty="0">
                <a:solidFill>
                  <a:schemeClr val="bg1">
                    <a:lumMod val="50000"/>
                  </a:schemeClr>
                </a:solidFill>
                <a:latin typeface="微软雅黑" pitchFamily="34" charset="-122"/>
                <a:ea typeface="微软雅黑" pitchFamily="34" charset="-122"/>
              </a:rPr>
              <a:t>详细设计说明书</a:t>
            </a:r>
            <a:endParaRPr lang="en-US" altLang="zh-CN" sz="2400" dirty="0">
              <a:solidFill>
                <a:schemeClr val="bg1">
                  <a:lumMod val="50000"/>
                </a:schemeClr>
              </a:solidFill>
              <a:latin typeface="微软雅黑" pitchFamily="34" charset="-122"/>
              <a:ea typeface="微软雅黑" pitchFamily="34" charset="-122"/>
            </a:endParaRP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[9]</a:t>
            </a:r>
            <a:r>
              <a:rPr lang="zh-CN" altLang="en-US" sz="2400" dirty="0">
                <a:solidFill>
                  <a:schemeClr val="bg1">
                    <a:lumMod val="50000"/>
                  </a:schemeClr>
                </a:solidFill>
                <a:latin typeface="微软雅黑" pitchFamily="34" charset="-122"/>
                <a:ea typeface="微软雅黑" pitchFamily="34" charset="-122"/>
              </a:rPr>
              <a:t>代码清单说明文档</a:t>
            </a:r>
            <a:endParaRPr lang="en-US" altLang="zh-CN" sz="2400" dirty="0">
              <a:solidFill>
                <a:schemeClr val="bg1">
                  <a:lumMod val="50000"/>
                </a:schemeClr>
              </a:solidFill>
              <a:latin typeface="微软雅黑" pitchFamily="34" charset="-122"/>
              <a:ea typeface="微软雅黑" pitchFamily="34" charset="-122"/>
            </a:endParaRP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[10]</a:t>
            </a:r>
            <a:r>
              <a:rPr lang="zh-CN" altLang="en-US" sz="2400" dirty="0">
                <a:solidFill>
                  <a:schemeClr val="bg1">
                    <a:lumMod val="50000"/>
                  </a:schemeClr>
                </a:solidFill>
                <a:latin typeface="微软雅黑" pitchFamily="34" charset="-122"/>
                <a:ea typeface="微软雅黑" pitchFamily="34" charset="-122"/>
              </a:rPr>
              <a:t>测试用例说明文档</a:t>
            </a:r>
            <a:endParaRPr lang="en-US" altLang="zh-CN" sz="2400" dirty="0">
              <a:solidFill>
                <a:schemeClr val="bg1">
                  <a:lumMod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5932353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562851" y="61232"/>
            <a:ext cx="3386019" cy="746325"/>
            <a:chOff x="3879320" y="484463"/>
            <a:chExt cx="3386019" cy="746325"/>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636439" y="549802"/>
              <a:ext cx="2628900" cy="680986"/>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4000" b="1" cap="small" dirty="0">
                  <a:solidFill>
                    <a:srgbClr val="00C3D9"/>
                  </a:solidFill>
                  <a:latin typeface="微软雅黑" panose="020B0503020204020204" pitchFamily="34" charset="-122"/>
                  <a:ea typeface="微软雅黑" panose="020B0503020204020204" pitchFamily="34" charset="-122"/>
                </a:rPr>
                <a:t>参考文献</a:t>
              </a:r>
              <a:endParaRPr lang="en-US" sz="40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648576" y="917874"/>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3" name="Rectangle 42"/>
          <p:cNvSpPr/>
          <p:nvPr/>
        </p:nvSpPr>
        <p:spPr>
          <a:xfrm flipH="1">
            <a:off x="1202399" y="2446316"/>
            <a:ext cx="6514452" cy="2441878"/>
          </a:xfrm>
          <a:prstGeom prst="rect">
            <a:avLst/>
          </a:prstGeom>
          <a:noFill/>
          <a:ln w="12700" cap="flat" cmpd="sng" algn="ctr">
            <a:noFill/>
            <a:prstDash val="solid"/>
          </a:ln>
          <a:effectLst/>
        </p:spPr>
        <p:txBody>
          <a:bodyPr lIns="91433" tIns="0" rIns="91433" bIns="0" rtlCol="0" anchor="t"/>
          <a:lstStyle/>
          <a:p>
            <a:pPr lvl="0">
              <a:defRPr/>
            </a:pPr>
            <a:endParaRPr lang="zh-CN" altLang="en-US" sz="1400" kern="0" dirty="0">
              <a:solidFill>
                <a:schemeClr val="bg1">
                  <a:lumMod val="50000"/>
                </a:schemeClr>
              </a:solidFill>
              <a:latin typeface="微软雅黑" pitchFamily="34" charset="-122"/>
              <a:ea typeface="微软雅黑" pitchFamily="34" charset="-122"/>
              <a:cs typeface="Arial" pitchFamily="34" charset="0"/>
            </a:endParaRPr>
          </a:p>
        </p:txBody>
      </p:sp>
      <p:sp>
        <p:nvSpPr>
          <p:cNvPr id="4" name="矩形 3"/>
          <p:cNvSpPr/>
          <p:nvPr/>
        </p:nvSpPr>
        <p:spPr>
          <a:xfrm>
            <a:off x="1790700" y="1749534"/>
            <a:ext cx="9267825" cy="3334246"/>
          </a:xfrm>
          <a:prstGeom prst="rect">
            <a:avLst/>
          </a:prstGeom>
        </p:spPr>
        <p:txBody>
          <a:bodyPr wrap="square">
            <a:spAutoFit/>
          </a:bodyPr>
          <a:lstStyle/>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[11]</a:t>
            </a:r>
            <a:r>
              <a:rPr lang="zh-CN" altLang="zh-CN" sz="2400" dirty="0">
                <a:solidFill>
                  <a:schemeClr val="bg1">
                    <a:lumMod val="50000"/>
                  </a:schemeClr>
                </a:solidFill>
                <a:latin typeface="微软雅黑" pitchFamily="34" charset="-122"/>
                <a:ea typeface="微软雅黑" pitchFamily="34" charset="-122"/>
              </a:rPr>
              <a:t>国标</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计算机软件</a:t>
            </a:r>
            <a:r>
              <a:rPr lang="zh-CN" altLang="en-US" sz="2400" dirty="0">
                <a:solidFill>
                  <a:schemeClr val="bg1">
                    <a:lumMod val="50000"/>
                  </a:schemeClr>
                </a:solidFill>
                <a:latin typeface="微软雅黑" pitchFamily="34" charset="-122"/>
                <a:ea typeface="微软雅黑" pitchFamily="34" charset="-122"/>
              </a:rPr>
              <a:t>文档编制</a:t>
            </a:r>
            <a:r>
              <a:rPr lang="zh-CN" altLang="zh-CN" sz="2400" dirty="0">
                <a:solidFill>
                  <a:schemeClr val="bg1">
                    <a:lumMod val="50000"/>
                  </a:schemeClr>
                </a:solidFill>
                <a:latin typeface="微软雅黑" pitchFamily="34" charset="-122"/>
                <a:ea typeface="微软雅黑" pitchFamily="34" charset="-122"/>
              </a:rPr>
              <a:t>规范</a:t>
            </a:r>
            <a:r>
              <a:rPr lang="en-US" altLang="zh-CN" sz="2400" dirty="0">
                <a:solidFill>
                  <a:schemeClr val="bg1">
                    <a:lumMod val="50000"/>
                  </a:schemeClr>
                </a:solidFill>
                <a:latin typeface="微软雅黑" pitchFamily="34" charset="-122"/>
                <a:ea typeface="微软雅黑" pitchFamily="34" charset="-122"/>
              </a:rPr>
              <a:t>. GB/T 7358-2007</a:t>
            </a: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[12]</a:t>
            </a:r>
            <a:r>
              <a:rPr lang="zh-CN" altLang="zh-CN" sz="2400" dirty="0">
                <a:solidFill>
                  <a:schemeClr val="bg1">
                    <a:lumMod val="50000"/>
                  </a:schemeClr>
                </a:solidFill>
                <a:latin typeface="微软雅黑" pitchFamily="34" charset="-122"/>
                <a:ea typeface="微软雅黑" pitchFamily="34" charset="-122"/>
              </a:rPr>
              <a:t>国标</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计算机软件需求规格说明规范</a:t>
            </a:r>
            <a:r>
              <a:rPr lang="en-US" altLang="zh-CN" sz="2400" dirty="0">
                <a:solidFill>
                  <a:schemeClr val="bg1">
                    <a:lumMod val="50000"/>
                  </a:schemeClr>
                </a:solidFill>
                <a:latin typeface="微软雅黑" pitchFamily="34" charset="-122"/>
                <a:ea typeface="微软雅黑" pitchFamily="34" charset="-122"/>
              </a:rPr>
              <a:t>. GB/T 9385-2008</a:t>
            </a: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[13]</a:t>
            </a:r>
            <a:r>
              <a:rPr lang="zh-CN" altLang="zh-CN" sz="2400" dirty="0">
                <a:solidFill>
                  <a:schemeClr val="bg1">
                    <a:lumMod val="50000"/>
                  </a:schemeClr>
                </a:solidFill>
                <a:latin typeface="微软雅黑" pitchFamily="34" charset="-122"/>
                <a:ea typeface="微软雅黑" pitchFamily="34" charset="-122"/>
              </a:rPr>
              <a:t>国标</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计算机软件</a:t>
            </a:r>
            <a:r>
              <a:rPr lang="zh-CN" altLang="en-US" sz="2400" dirty="0">
                <a:solidFill>
                  <a:schemeClr val="bg1">
                    <a:lumMod val="50000"/>
                  </a:schemeClr>
                </a:solidFill>
                <a:latin typeface="微软雅黑" pitchFamily="34" charset="-122"/>
                <a:ea typeface="微软雅黑" pitchFamily="34" charset="-122"/>
              </a:rPr>
              <a:t>文档编制</a:t>
            </a:r>
            <a:r>
              <a:rPr lang="zh-CN" altLang="zh-CN" sz="2400" dirty="0">
                <a:solidFill>
                  <a:schemeClr val="bg1">
                    <a:lumMod val="50000"/>
                  </a:schemeClr>
                </a:solidFill>
                <a:latin typeface="微软雅黑" pitchFamily="34" charset="-122"/>
                <a:ea typeface="微软雅黑" pitchFamily="34" charset="-122"/>
              </a:rPr>
              <a:t>规范</a:t>
            </a:r>
            <a:r>
              <a:rPr lang="en-US" altLang="zh-CN" sz="2400" dirty="0">
                <a:solidFill>
                  <a:schemeClr val="bg1">
                    <a:lumMod val="50000"/>
                  </a:schemeClr>
                </a:solidFill>
                <a:latin typeface="微软雅黑" pitchFamily="34" charset="-122"/>
                <a:ea typeface="微软雅黑" pitchFamily="34" charset="-122"/>
              </a:rPr>
              <a:t>. GB/T 8567-2006</a:t>
            </a: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[14]</a:t>
            </a:r>
            <a:r>
              <a:rPr lang="zh-CN" altLang="zh-CN" sz="2400" dirty="0">
                <a:solidFill>
                  <a:schemeClr val="bg1">
                    <a:lumMod val="50000"/>
                  </a:schemeClr>
                </a:solidFill>
                <a:latin typeface="微软雅黑" pitchFamily="34" charset="-122"/>
                <a:ea typeface="微软雅黑" pitchFamily="34" charset="-122"/>
              </a:rPr>
              <a:t>国标</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计算机软件</a:t>
            </a:r>
            <a:r>
              <a:rPr lang="zh-CN" altLang="en-US" sz="2400" dirty="0">
                <a:solidFill>
                  <a:schemeClr val="bg1">
                    <a:lumMod val="50000"/>
                  </a:schemeClr>
                </a:solidFill>
                <a:latin typeface="微软雅黑" pitchFamily="34" charset="-122"/>
                <a:ea typeface="微软雅黑" pitchFamily="34" charset="-122"/>
              </a:rPr>
              <a:t>文档编制</a:t>
            </a:r>
            <a:r>
              <a:rPr lang="zh-CN" altLang="zh-CN" sz="2400" dirty="0">
                <a:solidFill>
                  <a:schemeClr val="bg1">
                    <a:lumMod val="50000"/>
                  </a:schemeClr>
                </a:solidFill>
                <a:latin typeface="微软雅黑" pitchFamily="34" charset="-122"/>
                <a:ea typeface="微软雅黑" pitchFamily="34" charset="-122"/>
              </a:rPr>
              <a:t>规范</a:t>
            </a:r>
            <a:r>
              <a:rPr lang="en-US" altLang="zh-CN" sz="2400" dirty="0">
                <a:solidFill>
                  <a:schemeClr val="bg1">
                    <a:lumMod val="50000"/>
                  </a:schemeClr>
                </a:solidFill>
                <a:latin typeface="微软雅黑" pitchFamily="34" charset="-122"/>
                <a:ea typeface="微软雅黑" pitchFamily="34" charset="-122"/>
              </a:rPr>
              <a:t>.</a:t>
            </a:r>
            <a:r>
              <a:rPr lang="zh-CN" altLang="en-US" sz="2400" dirty="0">
                <a:solidFill>
                  <a:schemeClr val="bg1">
                    <a:lumMod val="50000"/>
                  </a:schemeClr>
                </a:solidFill>
                <a:latin typeface="微软雅黑" pitchFamily="34" charset="-122"/>
                <a:ea typeface="微软雅黑" pitchFamily="34" charset="-122"/>
              </a:rPr>
              <a:t> </a:t>
            </a:r>
            <a:r>
              <a:rPr lang="en-US" altLang="zh-CN" sz="2400" dirty="0">
                <a:solidFill>
                  <a:schemeClr val="bg1">
                    <a:lumMod val="50000"/>
                  </a:schemeClr>
                </a:solidFill>
                <a:latin typeface="微软雅黑" pitchFamily="34" charset="-122"/>
                <a:ea typeface="微软雅黑" pitchFamily="34" charset="-122"/>
              </a:rPr>
              <a:t>GB/T 8567-88</a:t>
            </a: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[15]</a:t>
            </a:r>
            <a:r>
              <a:rPr lang="zh-CN" altLang="zh-CN" sz="2400" dirty="0">
                <a:solidFill>
                  <a:schemeClr val="bg1">
                    <a:lumMod val="50000"/>
                  </a:schemeClr>
                </a:solidFill>
                <a:latin typeface="微软雅黑" pitchFamily="34" charset="-122"/>
                <a:ea typeface="微软雅黑" pitchFamily="34" charset="-122"/>
              </a:rPr>
              <a:t>国标</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计算机软件</a:t>
            </a:r>
            <a:r>
              <a:rPr lang="zh-CN" altLang="en-US" sz="2400" dirty="0">
                <a:solidFill>
                  <a:schemeClr val="bg1">
                    <a:lumMod val="50000"/>
                  </a:schemeClr>
                </a:solidFill>
                <a:latin typeface="微软雅黑" pitchFamily="34" charset="-122"/>
                <a:ea typeface="微软雅黑" pitchFamily="34" charset="-122"/>
              </a:rPr>
              <a:t>文档编制</a:t>
            </a:r>
            <a:r>
              <a:rPr lang="zh-CN" altLang="zh-CN" sz="2400" dirty="0">
                <a:solidFill>
                  <a:schemeClr val="bg1">
                    <a:lumMod val="50000"/>
                  </a:schemeClr>
                </a:solidFill>
                <a:latin typeface="微软雅黑" pitchFamily="34" charset="-122"/>
                <a:ea typeface="微软雅黑" pitchFamily="34" charset="-122"/>
              </a:rPr>
              <a:t>规范</a:t>
            </a:r>
            <a:r>
              <a:rPr lang="en-US" altLang="zh-CN" sz="2400" dirty="0">
                <a:solidFill>
                  <a:schemeClr val="bg1">
                    <a:lumMod val="50000"/>
                  </a:schemeClr>
                </a:solidFill>
                <a:latin typeface="微软雅黑" pitchFamily="34" charset="-122"/>
                <a:ea typeface="微软雅黑" pitchFamily="34" charset="-122"/>
              </a:rPr>
              <a:t>.</a:t>
            </a:r>
            <a:r>
              <a:rPr lang="en-US" altLang="zh-CN" sz="2400" i="1" dirty="0"/>
              <a:t> </a:t>
            </a:r>
            <a:r>
              <a:rPr lang="en-US" altLang="zh-CN" sz="2400" dirty="0">
                <a:solidFill>
                  <a:schemeClr val="bg1">
                    <a:lumMod val="50000"/>
                  </a:schemeClr>
                </a:solidFill>
                <a:latin typeface="微软雅黑" pitchFamily="34" charset="-122"/>
                <a:ea typeface="微软雅黑" pitchFamily="34" charset="-122"/>
              </a:rPr>
              <a:t>GB/T 9386-2008.</a:t>
            </a: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[16]</a:t>
            </a:r>
            <a:r>
              <a:rPr lang="zh-CN" altLang="zh-CN" sz="2400" dirty="0">
                <a:solidFill>
                  <a:schemeClr val="bg1">
                    <a:lumMod val="50000"/>
                  </a:schemeClr>
                </a:solidFill>
                <a:latin typeface="微软雅黑" pitchFamily="34" charset="-122"/>
                <a:ea typeface="微软雅黑" pitchFamily="34" charset="-122"/>
              </a:rPr>
              <a:t>国标</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计算机软件测试规范</a:t>
            </a:r>
            <a:r>
              <a:rPr lang="en-US" altLang="zh-CN" sz="2400" dirty="0">
                <a:solidFill>
                  <a:schemeClr val="bg1">
                    <a:lumMod val="50000"/>
                  </a:schemeClr>
                </a:solidFill>
                <a:latin typeface="微软雅黑" pitchFamily="34" charset="-122"/>
                <a:ea typeface="微软雅黑" pitchFamily="34" charset="-122"/>
              </a:rPr>
              <a:t>..GB/T 15532-2008</a:t>
            </a:r>
            <a:endParaRPr lang="zh-CN" altLang="zh-CN" sz="2400" dirty="0">
              <a:solidFill>
                <a:schemeClr val="bg1">
                  <a:lumMod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4310667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bg>
      <p:bgPr>
        <a:blipFill dpi="0" rotWithShape="1">
          <a:blip r:embed="rId4"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1650100" y="1204254"/>
            <a:ext cx="5456093"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zh-CN" altLang="en-US" sz="4000" b="1" kern="0" noProof="0" dirty="0">
                <a:solidFill>
                  <a:srgbClr val="00C3D9"/>
                </a:solidFill>
                <a:latin typeface="微软雅黑" pitchFamily="34" charset="-122"/>
                <a:ea typeface="微软雅黑" pitchFamily="34" charset="-122"/>
                <a:sym typeface="方正兰亭黑_GBK" pitchFamily="2" charset="-122"/>
              </a:rPr>
              <a:t>小组分工及评价</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445305" y="2392507"/>
            <a:ext cx="7102106" cy="2843272"/>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400" b="0" dirty="0">
                <a:solidFill>
                  <a:schemeClr val="bg1">
                    <a:lumMod val="50000"/>
                  </a:schemeClr>
                </a:solidFill>
                <a:latin typeface="微软雅黑" pitchFamily="34" charset="-122"/>
                <a:ea typeface="微软雅黑" pitchFamily="34" charset="-122"/>
                <a:sym typeface="微软雅黑" pitchFamily="34" charset="-122"/>
              </a:rPr>
              <a:t>王华怿：</a:t>
            </a:r>
            <a:r>
              <a:rPr lang="zh-CN" altLang="en-US" sz="2400" dirty="0">
                <a:solidFill>
                  <a:schemeClr val="bg1">
                    <a:lumMod val="50000"/>
                  </a:schemeClr>
                </a:solidFill>
                <a:latin typeface="微软雅黑" pitchFamily="34" charset="-122"/>
                <a:ea typeface="微软雅黑" pitchFamily="34" charset="-122"/>
                <a:sym typeface="微软雅黑" pitchFamily="34" charset="-122"/>
              </a:rPr>
              <a:t>资料查找，文档更新</a:t>
            </a:r>
            <a:r>
              <a:rPr lang="en-US" altLang="zh-CN" sz="2400" dirty="0">
                <a:solidFill>
                  <a:schemeClr val="bg1">
                    <a:lumMod val="50000"/>
                  </a:schemeClr>
                </a:solidFill>
                <a:latin typeface="微软雅黑" pitchFamily="34" charset="-122"/>
                <a:ea typeface="微软雅黑" pitchFamily="34" charset="-122"/>
                <a:sym typeface="微软雅黑" pitchFamily="34" charset="-122"/>
              </a:rPr>
              <a:t>	93</a:t>
            </a: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r>
              <a:rPr lang="zh-CN" altLang="en-US" sz="2400" b="0" dirty="0">
                <a:solidFill>
                  <a:schemeClr val="bg1">
                    <a:lumMod val="50000"/>
                  </a:schemeClr>
                </a:solidFill>
                <a:latin typeface="微软雅黑" pitchFamily="34" charset="-122"/>
                <a:ea typeface="微软雅黑" pitchFamily="34" charset="-122"/>
                <a:sym typeface="微软雅黑" pitchFamily="34" charset="-122"/>
              </a:rPr>
              <a:t>吴帅毅：</a:t>
            </a:r>
            <a:r>
              <a:rPr lang="en-US" altLang="zh-CN" sz="2400" b="0" dirty="0">
                <a:solidFill>
                  <a:schemeClr val="bg1">
                    <a:lumMod val="50000"/>
                  </a:schemeClr>
                </a:solidFill>
                <a:latin typeface="微软雅黑" pitchFamily="34" charset="-122"/>
                <a:ea typeface="微软雅黑" pitchFamily="34" charset="-122"/>
                <a:sym typeface="微软雅黑" pitchFamily="34" charset="-122"/>
              </a:rPr>
              <a:t>PPT</a:t>
            </a:r>
            <a:r>
              <a:rPr lang="zh-CN" altLang="en-US" sz="2400" b="0" dirty="0">
                <a:solidFill>
                  <a:schemeClr val="bg1">
                    <a:lumMod val="50000"/>
                  </a:schemeClr>
                </a:solidFill>
                <a:latin typeface="微软雅黑" pitchFamily="34" charset="-122"/>
                <a:ea typeface="微软雅黑" pitchFamily="34" charset="-122"/>
                <a:sym typeface="微软雅黑" pitchFamily="34" charset="-122"/>
              </a:rPr>
              <a:t>制作，项目总结文档</a:t>
            </a:r>
            <a:r>
              <a:rPr lang="zh-CN" altLang="en-US" sz="2400" dirty="0">
                <a:solidFill>
                  <a:schemeClr val="bg1">
                    <a:lumMod val="50000"/>
                  </a:schemeClr>
                </a:solidFill>
                <a:latin typeface="微软雅黑" pitchFamily="34" charset="-122"/>
                <a:ea typeface="微软雅黑" pitchFamily="34" charset="-122"/>
                <a:sym typeface="微软雅黑" pitchFamily="34" charset="-122"/>
              </a:rPr>
              <a:t>编写</a:t>
            </a:r>
            <a:r>
              <a:rPr lang="en-US" altLang="zh-CN" sz="2400" b="0" dirty="0">
                <a:solidFill>
                  <a:schemeClr val="bg1">
                    <a:lumMod val="50000"/>
                  </a:schemeClr>
                </a:solidFill>
                <a:latin typeface="微软雅黑" pitchFamily="34" charset="-122"/>
                <a:ea typeface="微软雅黑" pitchFamily="34" charset="-122"/>
                <a:sym typeface="微软雅黑" pitchFamily="34" charset="-122"/>
              </a:rPr>
              <a:t>	91</a:t>
            </a:r>
            <a:r>
              <a:rPr lang="zh-CN" altLang="en-US" sz="2400" b="0" dirty="0">
                <a:solidFill>
                  <a:schemeClr val="bg1">
                    <a:lumMod val="50000"/>
                  </a:schemeClr>
                </a:solidFill>
                <a:latin typeface="微软雅黑" pitchFamily="34" charset="-122"/>
                <a:ea typeface="微软雅黑" pitchFamily="34" charset="-122"/>
                <a:sym typeface="微软雅黑" pitchFamily="34" charset="-122"/>
              </a:rPr>
              <a:t>    </a:t>
            </a: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r>
              <a:rPr lang="zh-CN" altLang="en-US" sz="2400" dirty="0">
                <a:solidFill>
                  <a:schemeClr val="bg1">
                    <a:lumMod val="50000"/>
                  </a:schemeClr>
                </a:solidFill>
                <a:latin typeface="微软雅黑" pitchFamily="34" charset="-122"/>
                <a:ea typeface="微软雅黑" pitchFamily="34" charset="-122"/>
                <a:sym typeface="微软雅黑" pitchFamily="34" charset="-122"/>
              </a:rPr>
              <a:t>王仕杰：资料查找，上去答辩</a:t>
            </a:r>
            <a:r>
              <a:rPr lang="en-US" altLang="zh-CN" sz="2400" dirty="0">
                <a:solidFill>
                  <a:schemeClr val="bg1">
                    <a:lumMod val="50000"/>
                  </a:schemeClr>
                </a:solidFill>
                <a:latin typeface="微软雅黑" pitchFamily="34" charset="-122"/>
                <a:ea typeface="微软雅黑" pitchFamily="34" charset="-122"/>
                <a:sym typeface="微软雅黑" pitchFamily="34" charset="-122"/>
              </a:rPr>
              <a:t>	90</a:t>
            </a:r>
            <a:endParaRPr lang="zh-CN" altLang="en-US" sz="2400" b="0" dirty="0">
              <a:solidFill>
                <a:schemeClr val="bg1">
                  <a:lumMod val="50000"/>
                </a:schemeClr>
              </a:solidFill>
              <a:latin typeface="微软雅黑" pitchFamily="34" charset="-122"/>
              <a:ea typeface="微软雅黑" pitchFamily="34" charset="-122"/>
              <a:sym typeface="微软雅黑" pitchFamily="34" charset="-122"/>
            </a:endParaRPr>
          </a:p>
        </p:txBody>
      </p:sp>
      <p:sp>
        <p:nvSpPr>
          <p:cNvPr id="30" name="矩形 5"/>
          <p:cNvSpPr>
            <a:spLocks noChangeArrowheads="1"/>
          </p:cNvSpPr>
          <p:nvPr/>
        </p:nvSpPr>
        <p:spPr bwMode="auto">
          <a:xfrm>
            <a:off x="1744492" y="2039752"/>
            <a:ext cx="8047000" cy="3836613"/>
          </a:xfrm>
          <a:prstGeom prst="rect">
            <a:avLst/>
          </a:prstGeom>
          <a:noFill/>
          <a:ln w="19050">
            <a:solidFill>
              <a:srgbClr val="00C3D9"/>
            </a:solidFill>
            <a:bevel/>
            <a:headEnd/>
            <a:tailEnd/>
          </a:ln>
        </p:spPr>
        <p:txBody>
          <a:bodyPr lIns="68589" tIns="34295" rIns="68589" bIns="34295" anchor="ctr"/>
          <a:lstStyle/>
          <a:p>
            <a:pPr algn="ctr"/>
            <a:endParaRPr lang="zh-CN" altLang="zh-CN">
              <a:solidFill>
                <a:srgbClr val="FFFFFF"/>
              </a:solidFill>
              <a:latin typeface="宋体" pitchFamily="2" charset="-122"/>
              <a:sym typeface="宋体" pitchFamily="2" charset="-122"/>
            </a:endParaRPr>
          </a:p>
        </p:txBody>
      </p:sp>
    </p:spTree>
    <p:extLst>
      <p:ext uri="{BB962C8B-B14F-4D97-AF65-F5344CB8AC3E}">
        <p14:creationId xmlns:p14="http://schemas.microsoft.com/office/powerpoint/2010/main" val="39249436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Effect transition="in" filter="fade">
                                      <p:cBhvr>
                                        <p:cTn id="9" dur="1000"/>
                                        <p:tgtEl>
                                          <p:spTgt spid="12"/>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11"/>
                                        </p:tgtEl>
                                        <p:attrNameLst>
                                          <p:attrName>style.visibility</p:attrName>
                                        </p:attrNameLst>
                                      </p:cBhvr>
                                      <p:to>
                                        <p:strVal val="visible"/>
                                      </p:to>
                                    </p:set>
                                    <p:anim calcmode="lin" valueType="num">
                                      <p:cBhvr>
                                        <p:cTn id="12" dur="1000" fill="hold"/>
                                        <p:tgtEl>
                                          <p:spTgt spid="11"/>
                                        </p:tgtEl>
                                        <p:attrNameLst>
                                          <p:attrName>ppt_w</p:attrName>
                                        </p:attrNameLst>
                                      </p:cBhvr>
                                      <p:tavLst>
                                        <p:tav tm="0">
                                          <p:val>
                                            <p:fltVal val="0"/>
                                          </p:val>
                                        </p:tav>
                                        <p:tav tm="100000">
                                          <p:val>
                                            <p:strVal val="#ppt_w"/>
                                          </p:val>
                                        </p:tav>
                                      </p:tavLst>
                                    </p:anim>
                                    <p:anim calcmode="lin" valueType="num">
                                      <p:cBhvr>
                                        <p:cTn id="13" dur="1000" fill="hold"/>
                                        <p:tgtEl>
                                          <p:spTgt spid="11"/>
                                        </p:tgtEl>
                                        <p:attrNameLst>
                                          <p:attrName>ppt_h</p:attrName>
                                        </p:attrNameLst>
                                      </p:cBhvr>
                                      <p:tavLst>
                                        <p:tav tm="0">
                                          <p:val>
                                            <p:fltVal val="0"/>
                                          </p:val>
                                        </p:tav>
                                        <p:tav tm="100000">
                                          <p:val>
                                            <p:strVal val="#ppt_h"/>
                                          </p:val>
                                        </p:tav>
                                      </p:tavLst>
                                    </p:anim>
                                    <p:animEffect transition="in" filter="fade">
                                      <p:cBhvr>
                                        <p:cTn id="14" dur="1000"/>
                                        <p:tgtEl>
                                          <p:spTgt spid="11"/>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13"/>
                                        </p:tgtEl>
                                        <p:attrNameLst>
                                          <p:attrName>style.visibility</p:attrName>
                                        </p:attrNameLst>
                                      </p:cBhvr>
                                      <p:to>
                                        <p:strVal val="visible"/>
                                      </p:to>
                                    </p:set>
                                    <p:anim calcmode="lin" valueType="num">
                                      <p:cBhvr>
                                        <p:cTn id="17" dur="1000" fill="hold"/>
                                        <p:tgtEl>
                                          <p:spTgt spid="13"/>
                                        </p:tgtEl>
                                        <p:attrNameLst>
                                          <p:attrName>ppt_w</p:attrName>
                                        </p:attrNameLst>
                                      </p:cBhvr>
                                      <p:tavLst>
                                        <p:tav tm="0">
                                          <p:val>
                                            <p:fltVal val="0"/>
                                          </p:val>
                                        </p:tav>
                                        <p:tav tm="100000">
                                          <p:val>
                                            <p:strVal val="#ppt_w"/>
                                          </p:val>
                                        </p:tav>
                                      </p:tavLst>
                                    </p:anim>
                                    <p:anim calcmode="lin" valueType="num">
                                      <p:cBhvr>
                                        <p:cTn id="18" dur="1000" fill="hold"/>
                                        <p:tgtEl>
                                          <p:spTgt spid="13"/>
                                        </p:tgtEl>
                                        <p:attrNameLst>
                                          <p:attrName>ppt_h</p:attrName>
                                        </p:attrNameLst>
                                      </p:cBhvr>
                                      <p:tavLst>
                                        <p:tav tm="0">
                                          <p:val>
                                            <p:fltVal val="0"/>
                                          </p:val>
                                        </p:tav>
                                        <p:tav tm="100000">
                                          <p:val>
                                            <p:strVal val="#ppt_h"/>
                                          </p:val>
                                        </p:tav>
                                      </p:tavLst>
                                    </p:anim>
                                    <p:animEffect transition="in" filter="fade">
                                      <p:cBhvr>
                                        <p:cTn id="19" dur="1000"/>
                                        <p:tgtEl>
                                          <p:spTgt spid="13"/>
                                        </p:tgtEl>
                                      </p:cBhvr>
                                    </p:animEffect>
                                  </p:childTnLst>
                                </p:cTn>
                              </p:par>
                              <p:par>
                                <p:cTn id="20" presetID="53" presetClass="entr" presetSubtype="16" fill="hold" grpId="0" nodeType="withEffect">
                                  <p:stCondLst>
                                    <p:cond delay="200"/>
                                  </p:stCondLst>
                                  <p:childTnLst>
                                    <p:set>
                                      <p:cBhvr>
                                        <p:cTn id="21" dur="1" fill="hold">
                                          <p:stCondLst>
                                            <p:cond delay="0"/>
                                          </p:stCondLst>
                                        </p:cTn>
                                        <p:tgtEl>
                                          <p:spTgt spid="26"/>
                                        </p:tgtEl>
                                        <p:attrNameLst>
                                          <p:attrName>style.visibility</p:attrName>
                                        </p:attrNameLst>
                                      </p:cBhvr>
                                      <p:to>
                                        <p:strVal val="visible"/>
                                      </p:to>
                                    </p:set>
                                    <p:anim calcmode="lin" valueType="num">
                                      <p:cBhvr>
                                        <p:cTn id="22" dur="1000" fill="hold"/>
                                        <p:tgtEl>
                                          <p:spTgt spid="26"/>
                                        </p:tgtEl>
                                        <p:attrNameLst>
                                          <p:attrName>ppt_w</p:attrName>
                                        </p:attrNameLst>
                                      </p:cBhvr>
                                      <p:tavLst>
                                        <p:tav tm="0">
                                          <p:val>
                                            <p:fltVal val="0"/>
                                          </p:val>
                                        </p:tav>
                                        <p:tav tm="100000">
                                          <p:val>
                                            <p:strVal val="#ppt_w"/>
                                          </p:val>
                                        </p:tav>
                                      </p:tavLst>
                                    </p:anim>
                                    <p:anim calcmode="lin" valueType="num">
                                      <p:cBhvr>
                                        <p:cTn id="23" dur="1000" fill="hold"/>
                                        <p:tgtEl>
                                          <p:spTgt spid="26"/>
                                        </p:tgtEl>
                                        <p:attrNameLst>
                                          <p:attrName>ppt_h</p:attrName>
                                        </p:attrNameLst>
                                      </p:cBhvr>
                                      <p:tavLst>
                                        <p:tav tm="0">
                                          <p:val>
                                            <p:fltVal val="0"/>
                                          </p:val>
                                        </p:tav>
                                        <p:tav tm="100000">
                                          <p:val>
                                            <p:strVal val="#ppt_h"/>
                                          </p:val>
                                        </p:tav>
                                      </p:tavLst>
                                    </p:anim>
                                    <p:animEffect transition="in" filter="fade">
                                      <p:cBhvr>
                                        <p:cTn id="24" dur="1000"/>
                                        <p:tgtEl>
                                          <p:spTgt spid="26"/>
                                        </p:tgtEl>
                                      </p:cBhvr>
                                    </p:animEffect>
                                  </p:childTnLst>
                                </p:cTn>
                              </p:par>
                              <p:par>
                                <p:cTn id="25" presetID="53" presetClass="entr" presetSubtype="16" fill="hold" grpId="0" nodeType="withEffect">
                                  <p:stCondLst>
                                    <p:cond delay="100"/>
                                  </p:stCondLst>
                                  <p:childTnLst>
                                    <p:set>
                                      <p:cBhvr>
                                        <p:cTn id="26" dur="1" fill="hold">
                                          <p:stCondLst>
                                            <p:cond delay="0"/>
                                          </p:stCondLst>
                                        </p:cTn>
                                        <p:tgtEl>
                                          <p:spTgt spid="15"/>
                                        </p:tgtEl>
                                        <p:attrNameLst>
                                          <p:attrName>style.visibility</p:attrName>
                                        </p:attrNameLst>
                                      </p:cBhvr>
                                      <p:to>
                                        <p:strVal val="visible"/>
                                      </p:to>
                                    </p:set>
                                    <p:anim calcmode="lin" valueType="num">
                                      <p:cBhvr>
                                        <p:cTn id="27" dur="1000" fill="hold"/>
                                        <p:tgtEl>
                                          <p:spTgt spid="15"/>
                                        </p:tgtEl>
                                        <p:attrNameLst>
                                          <p:attrName>ppt_w</p:attrName>
                                        </p:attrNameLst>
                                      </p:cBhvr>
                                      <p:tavLst>
                                        <p:tav tm="0">
                                          <p:val>
                                            <p:fltVal val="0"/>
                                          </p:val>
                                        </p:tav>
                                        <p:tav tm="100000">
                                          <p:val>
                                            <p:strVal val="#ppt_w"/>
                                          </p:val>
                                        </p:tav>
                                      </p:tavLst>
                                    </p:anim>
                                    <p:anim calcmode="lin" valueType="num">
                                      <p:cBhvr>
                                        <p:cTn id="28" dur="1000" fill="hold"/>
                                        <p:tgtEl>
                                          <p:spTgt spid="15"/>
                                        </p:tgtEl>
                                        <p:attrNameLst>
                                          <p:attrName>ppt_h</p:attrName>
                                        </p:attrNameLst>
                                      </p:cBhvr>
                                      <p:tavLst>
                                        <p:tav tm="0">
                                          <p:val>
                                            <p:fltVal val="0"/>
                                          </p:val>
                                        </p:tav>
                                        <p:tav tm="100000">
                                          <p:val>
                                            <p:strVal val="#ppt_h"/>
                                          </p:val>
                                        </p:tav>
                                      </p:tavLst>
                                    </p:anim>
                                    <p:animEffect transition="in" filter="fade">
                                      <p:cBhvr>
                                        <p:cTn id="29" dur="1000"/>
                                        <p:tgtEl>
                                          <p:spTgt spid="15"/>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20"/>
                                        </p:tgtEl>
                                        <p:attrNameLst>
                                          <p:attrName>style.visibility</p:attrName>
                                        </p:attrNameLst>
                                      </p:cBhvr>
                                      <p:to>
                                        <p:strVal val="visible"/>
                                      </p:to>
                                    </p:set>
                                    <p:anim calcmode="lin" valueType="num">
                                      <p:cBhvr>
                                        <p:cTn id="32" dur="1000" fill="hold"/>
                                        <p:tgtEl>
                                          <p:spTgt spid="20"/>
                                        </p:tgtEl>
                                        <p:attrNameLst>
                                          <p:attrName>ppt_w</p:attrName>
                                        </p:attrNameLst>
                                      </p:cBhvr>
                                      <p:tavLst>
                                        <p:tav tm="0">
                                          <p:val>
                                            <p:fltVal val="0"/>
                                          </p:val>
                                        </p:tav>
                                        <p:tav tm="100000">
                                          <p:val>
                                            <p:strVal val="#ppt_w"/>
                                          </p:val>
                                        </p:tav>
                                      </p:tavLst>
                                    </p:anim>
                                    <p:anim calcmode="lin" valueType="num">
                                      <p:cBhvr>
                                        <p:cTn id="33" dur="1000" fill="hold"/>
                                        <p:tgtEl>
                                          <p:spTgt spid="20"/>
                                        </p:tgtEl>
                                        <p:attrNameLst>
                                          <p:attrName>ppt_h</p:attrName>
                                        </p:attrNameLst>
                                      </p:cBhvr>
                                      <p:tavLst>
                                        <p:tav tm="0">
                                          <p:val>
                                            <p:fltVal val="0"/>
                                          </p:val>
                                        </p:tav>
                                        <p:tav tm="100000">
                                          <p:val>
                                            <p:strVal val="#ppt_h"/>
                                          </p:val>
                                        </p:tav>
                                      </p:tavLst>
                                    </p:anim>
                                    <p:animEffect transition="in" filter="fade">
                                      <p:cBhvr>
                                        <p:cTn id="34" dur="1000"/>
                                        <p:tgtEl>
                                          <p:spTgt spid="20"/>
                                        </p:tgtEl>
                                      </p:cBhvr>
                                    </p:animEffect>
                                  </p:childTnLst>
                                </p:cTn>
                              </p:par>
                            </p:childTnLst>
                          </p:cTn>
                        </p:par>
                        <p:par>
                          <p:cTn id="35" fill="hold">
                            <p:stCondLst>
                              <p:cond delay="1200"/>
                            </p:stCondLst>
                            <p:childTnLst>
                              <p:par>
                                <p:cTn id="36" presetID="42" presetClass="entr" presetSubtype="0"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1000"/>
                                        <p:tgtEl>
                                          <p:spTgt spid="27"/>
                                        </p:tgtEl>
                                      </p:cBhvr>
                                    </p:animEffect>
                                    <p:anim calcmode="lin" valueType="num">
                                      <p:cBhvr>
                                        <p:cTn id="39" dur="1000" fill="hold"/>
                                        <p:tgtEl>
                                          <p:spTgt spid="27"/>
                                        </p:tgtEl>
                                        <p:attrNameLst>
                                          <p:attrName>ppt_x</p:attrName>
                                        </p:attrNameLst>
                                      </p:cBhvr>
                                      <p:tavLst>
                                        <p:tav tm="0">
                                          <p:val>
                                            <p:strVal val="#ppt_x"/>
                                          </p:val>
                                        </p:tav>
                                        <p:tav tm="100000">
                                          <p:val>
                                            <p:strVal val="#ppt_x"/>
                                          </p:val>
                                        </p:tav>
                                      </p:tavLst>
                                    </p:anim>
                                    <p:anim calcmode="lin" valueType="num">
                                      <p:cBhvr>
                                        <p:cTn id="40" dur="1000" fill="hold"/>
                                        <p:tgtEl>
                                          <p:spTgt spid="27"/>
                                        </p:tgtEl>
                                        <p:attrNameLst>
                                          <p:attrName>ppt_y</p:attrName>
                                        </p:attrNameLst>
                                      </p:cBhvr>
                                      <p:tavLst>
                                        <p:tav tm="0">
                                          <p:val>
                                            <p:strVal val="#ppt_y+.1"/>
                                          </p:val>
                                        </p:tav>
                                        <p:tav tm="100000">
                                          <p:val>
                                            <p:strVal val="#ppt_y"/>
                                          </p:val>
                                        </p:tav>
                                      </p:tavLst>
                                    </p:anim>
                                  </p:childTnLst>
                                </p:cTn>
                              </p:par>
                              <p:par>
                                <p:cTn id="41" presetID="16" presetClass="entr" presetSubtype="37" fill="hold" grpId="0" nodeType="withEffect">
                                  <p:stCondLst>
                                    <p:cond delay="400"/>
                                  </p:stCondLst>
                                  <p:childTnLst>
                                    <p:set>
                                      <p:cBhvr>
                                        <p:cTn id="42" dur="1" fill="hold">
                                          <p:stCondLst>
                                            <p:cond delay="0"/>
                                          </p:stCondLst>
                                        </p:cTn>
                                        <p:tgtEl>
                                          <p:spTgt spid="30"/>
                                        </p:tgtEl>
                                        <p:attrNameLst>
                                          <p:attrName>style.visibility</p:attrName>
                                        </p:attrNameLst>
                                      </p:cBhvr>
                                      <p:to>
                                        <p:strVal val="visible"/>
                                      </p:to>
                                    </p:set>
                                    <p:animEffect transition="in" filter="barn(outVertical)">
                                      <p:cBhvr>
                                        <p:cTn id="43" dur="500"/>
                                        <p:tgtEl>
                                          <p:spTgt spid="30"/>
                                        </p:tgtEl>
                                      </p:cBhvr>
                                    </p:animEffect>
                                  </p:childTnLst>
                                </p:cTn>
                              </p:par>
                            </p:childTnLst>
                          </p:cTn>
                        </p:par>
                        <p:par>
                          <p:cTn id="44" fill="hold">
                            <p:stCondLst>
                              <p:cond delay="2200"/>
                            </p:stCondLst>
                            <p:childTnLst>
                              <p:par>
                                <p:cTn id="45" presetID="14" presetClass="entr" presetSubtype="10" fill="hold" nodeType="afterEffect">
                                  <p:stCondLst>
                                    <p:cond delay="0"/>
                                  </p:stCondLst>
                                  <p:childTnLst>
                                    <p:set>
                                      <p:cBhvr>
                                        <p:cTn id="46" dur="1" fill="hold">
                                          <p:stCondLst>
                                            <p:cond delay="0"/>
                                          </p:stCondLst>
                                        </p:cTn>
                                        <p:tgtEl>
                                          <p:spTgt spid="29">
                                            <p:txEl>
                                              <p:pRg st="0" end="0"/>
                                            </p:txEl>
                                          </p:spTgt>
                                        </p:tgtEl>
                                        <p:attrNameLst>
                                          <p:attrName>style.visibility</p:attrName>
                                        </p:attrNameLst>
                                      </p:cBhvr>
                                      <p:to>
                                        <p:strVal val="visible"/>
                                      </p:to>
                                    </p:set>
                                    <p:animEffect transition="in" filter="randombar(horizontal)">
                                      <p:cBhvr>
                                        <p:cTn id="47" dur="1000"/>
                                        <p:tgtEl>
                                          <p:spTgt spid="29">
                                            <p:txEl>
                                              <p:pRg st="0" end="0"/>
                                            </p:txEl>
                                          </p:spTgt>
                                        </p:tgtEl>
                                      </p:cBhvr>
                                    </p:animEffect>
                                  </p:childTnLst>
                                </p:cTn>
                              </p:par>
                            </p:childTnLst>
                          </p:cTn>
                        </p:par>
                        <p:par>
                          <p:cTn id="48" fill="hold">
                            <p:stCondLst>
                              <p:cond delay="3200"/>
                            </p:stCondLst>
                            <p:childTnLst>
                              <p:par>
                                <p:cTn id="49" presetID="14" presetClass="entr" presetSubtype="10" fill="hold" nodeType="afterEffect">
                                  <p:stCondLst>
                                    <p:cond delay="0"/>
                                  </p:stCondLst>
                                  <p:childTnLst>
                                    <p:set>
                                      <p:cBhvr>
                                        <p:cTn id="50" dur="1" fill="hold">
                                          <p:stCondLst>
                                            <p:cond delay="0"/>
                                          </p:stCondLst>
                                        </p:cTn>
                                        <p:tgtEl>
                                          <p:spTgt spid="29">
                                            <p:txEl>
                                              <p:pRg st="2" end="2"/>
                                            </p:txEl>
                                          </p:spTgt>
                                        </p:tgtEl>
                                        <p:attrNameLst>
                                          <p:attrName>style.visibility</p:attrName>
                                        </p:attrNameLst>
                                      </p:cBhvr>
                                      <p:to>
                                        <p:strVal val="visible"/>
                                      </p:to>
                                    </p:set>
                                    <p:animEffect transition="in" filter="randombar(horizontal)">
                                      <p:cBhvr>
                                        <p:cTn id="51" dur="1000"/>
                                        <p:tgtEl>
                                          <p:spTgt spid="29">
                                            <p:txEl>
                                              <p:pRg st="2" end="2"/>
                                            </p:txEl>
                                          </p:spTgt>
                                        </p:tgtEl>
                                      </p:cBhvr>
                                    </p:animEffect>
                                  </p:childTnLst>
                                </p:cTn>
                              </p:par>
                            </p:childTnLst>
                          </p:cTn>
                        </p:par>
                        <p:par>
                          <p:cTn id="52" fill="hold">
                            <p:stCondLst>
                              <p:cond delay="4200"/>
                            </p:stCondLst>
                            <p:childTnLst>
                              <p:par>
                                <p:cTn id="53" presetID="14" presetClass="entr" presetSubtype="10" fill="hold" nodeType="afterEffect">
                                  <p:stCondLst>
                                    <p:cond delay="0"/>
                                  </p:stCondLst>
                                  <p:childTnLst>
                                    <p:set>
                                      <p:cBhvr>
                                        <p:cTn id="54" dur="1" fill="hold">
                                          <p:stCondLst>
                                            <p:cond delay="0"/>
                                          </p:stCondLst>
                                        </p:cTn>
                                        <p:tgtEl>
                                          <p:spTgt spid="29">
                                            <p:txEl>
                                              <p:pRg st="4" end="4"/>
                                            </p:txEl>
                                          </p:spTgt>
                                        </p:tgtEl>
                                        <p:attrNameLst>
                                          <p:attrName>style.visibility</p:attrName>
                                        </p:attrNameLst>
                                      </p:cBhvr>
                                      <p:to>
                                        <p:strVal val="visible"/>
                                      </p:to>
                                    </p:set>
                                    <p:animEffect transition="in" filter="randombar(horizontal)">
                                      <p:cBhvr>
                                        <p:cTn id="55" dur="1000"/>
                                        <p:tgtEl>
                                          <p:spTgt spid="2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5" grpId="0" animBg="1"/>
      <p:bldP spid="20" grpId="0" animBg="1"/>
      <p:bldP spid="26" grpId="0" animBg="1"/>
      <p:bldP spid="27" grpId="0"/>
      <p:bldP spid="30" grpId="0" bldLvl="0" animBg="1" autoUpdateAnimBg="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椭圆 52"/>
          <p:cNvSpPr/>
          <p:nvPr/>
        </p:nvSpPr>
        <p:spPr>
          <a:xfrm>
            <a:off x="4226580" y="2022264"/>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837697" y="2326722"/>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3158039" y="2165579"/>
            <a:ext cx="1920268" cy="1920268"/>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谢</a:t>
            </a:r>
          </a:p>
        </p:txBody>
      </p:sp>
      <p:sp>
        <p:nvSpPr>
          <p:cNvPr id="19" name="椭圆 18"/>
          <p:cNvSpPr/>
          <p:nvPr/>
        </p:nvSpPr>
        <p:spPr>
          <a:xfrm>
            <a:off x="4608300" y="1470975"/>
            <a:ext cx="1920268" cy="1920268"/>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谢</a:t>
            </a:r>
          </a:p>
        </p:txBody>
      </p:sp>
      <p:sp>
        <p:nvSpPr>
          <p:cNvPr id="20" name="椭圆 19"/>
          <p:cNvSpPr/>
          <p:nvPr/>
        </p:nvSpPr>
        <p:spPr>
          <a:xfrm>
            <a:off x="5696385" y="2718707"/>
            <a:ext cx="1920268" cy="1920268"/>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观</a:t>
            </a:r>
          </a:p>
        </p:txBody>
      </p:sp>
      <p:sp>
        <p:nvSpPr>
          <p:cNvPr id="21" name="椭圆 20"/>
          <p:cNvSpPr/>
          <p:nvPr/>
        </p:nvSpPr>
        <p:spPr>
          <a:xfrm>
            <a:off x="7082671" y="1939755"/>
            <a:ext cx="1920268" cy="1920268"/>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看</a:t>
            </a:r>
          </a:p>
        </p:txBody>
      </p:sp>
      <p:sp>
        <p:nvSpPr>
          <p:cNvPr id="22" name="椭圆 21"/>
          <p:cNvSpPr/>
          <p:nvPr/>
        </p:nvSpPr>
        <p:spPr>
          <a:xfrm>
            <a:off x="7302079" y="1368566"/>
            <a:ext cx="330428" cy="330428"/>
          </a:xfrm>
          <a:prstGeom prst="ellipse">
            <a:avLst/>
          </a:prstGeom>
          <a:solidFill>
            <a:srgbClr val="4CC7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359400" y="4600898"/>
            <a:ext cx="546214" cy="546214"/>
          </a:xfrm>
          <a:prstGeom prst="ellipse">
            <a:avLst/>
          </a:prstGeom>
          <a:solidFill>
            <a:srgbClr val="01D4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3776548" y="1399079"/>
            <a:ext cx="394156" cy="394156"/>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787437" y="4383597"/>
            <a:ext cx="432256" cy="432256"/>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flipH="1">
            <a:off x="2598770" y="2400341"/>
            <a:ext cx="228245" cy="228245"/>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flipH="1">
            <a:off x="2279270" y="1533258"/>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flipH="1">
            <a:off x="1751750" y="2286015"/>
            <a:ext cx="93232" cy="93232"/>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391072" y="4244176"/>
            <a:ext cx="394156" cy="394156"/>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flipH="1">
            <a:off x="2450874" y="3799595"/>
            <a:ext cx="228245" cy="228245"/>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flipH="1">
            <a:off x="1646086" y="3254951"/>
            <a:ext cx="93232" cy="93232"/>
          </a:xfrm>
          <a:prstGeom prst="ellipse">
            <a:avLst/>
          </a:prstGeom>
          <a:solidFill>
            <a:srgbClr val="01D4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H="1">
            <a:off x="1892926" y="4401131"/>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flipH="1">
            <a:off x="9482336" y="2766377"/>
            <a:ext cx="228245" cy="228245"/>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flipH="1">
            <a:off x="9599880" y="1609791"/>
            <a:ext cx="93232" cy="93232"/>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flipH="1">
            <a:off x="10265008" y="2526655"/>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8663692" y="4383597"/>
            <a:ext cx="394156" cy="394156"/>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H="1">
            <a:off x="9404790" y="3749729"/>
            <a:ext cx="228245" cy="228245"/>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H="1">
            <a:off x="10432228" y="3466716"/>
            <a:ext cx="93232" cy="93232"/>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a:off x="10053327" y="4319568"/>
            <a:ext cx="128180" cy="12818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3311965" y="5190806"/>
            <a:ext cx="6092825" cy="1323439"/>
          </a:xfrm>
          <a:prstGeom prst="rect">
            <a:avLst/>
          </a:prstGeom>
        </p:spPr>
        <p:txBody>
          <a:bodyPr>
            <a:spAutoFit/>
          </a:bodyPr>
          <a:lstStyle/>
          <a:p>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指导老师：</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杨枨</a:t>
            </a:r>
          </a:p>
          <a:p>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答辩小组：</a:t>
            </a:r>
            <a:r>
              <a:rPr lang="en-US" altLang="zh-CN" sz="4000" dirty="0">
                <a:solidFill>
                  <a:srgbClr val="FF0000"/>
                </a:solidFill>
                <a:latin typeface="微软雅黑 Light" panose="020B0502040204020203" pitchFamily="34" charset="-122"/>
                <a:ea typeface="微软雅黑 Light" panose="020B0502040204020203" pitchFamily="34" charset="-122"/>
                <a:sym typeface="+mn-ea"/>
              </a:rPr>
              <a:t>G-16</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小组</a:t>
            </a:r>
            <a:endParaRPr lang="zh-CN" altLang="en-US" sz="4000" dirty="0"/>
          </a:p>
        </p:txBody>
      </p:sp>
    </p:spTree>
    <p:extLst>
      <p:ext uri="{BB962C8B-B14F-4D97-AF65-F5344CB8AC3E}">
        <p14:creationId xmlns:p14="http://schemas.microsoft.com/office/powerpoint/2010/main" val="3832708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325419" y="208917"/>
            <a:ext cx="364600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工作负荷</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97" name="Rectangle 19"/>
          <p:cNvSpPr/>
          <p:nvPr/>
        </p:nvSpPr>
        <p:spPr>
          <a:xfrm>
            <a:off x="479283" y="931468"/>
            <a:ext cx="10068643" cy="830997"/>
          </a:xfrm>
          <a:prstGeom prst="rect">
            <a:avLst/>
          </a:prstGeom>
        </p:spPr>
        <p:txBody>
          <a:bodyPr wrap="square">
            <a:spAutoFit/>
          </a:bodyPr>
          <a:lstStyle/>
          <a:p>
            <a:r>
              <a:rPr lang="en-US" altLang="zh-CN" sz="2400" b="1" dirty="0">
                <a:solidFill>
                  <a:srgbClr val="FFFFFF">
                    <a:lumMod val="50000"/>
                  </a:srgbClr>
                </a:solidFill>
                <a:latin typeface="Open Sans" pitchFamily="34" charset="0"/>
                <a:cs typeface="Calibri" pitchFamily="34" charset="0"/>
              </a:rPr>
              <a:t>        </a:t>
            </a:r>
            <a:r>
              <a:rPr lang="zh-CN" altLang="zh-CN" sz="2400" b="1" dirty="0">
                <a:solidFill>
                  <a:srgbClr val="FFFFFF">
                    <a:lumMod val="50000"/>
                  </a:srgbClr>
                </a:solidFill>
                <a:latin typeface="Open Sans" pitchFamily="34" charset="0"/>
                <a:cs typeface="Calibri" pitchFamily="34" charset="0"/>
              </a:rPr>
              <a:t>项目难度不大，但工作量比较大</a:t>
            </a:r>
            <a:r>
              <a:rPr lang="zh-CN" altLang="en-US" sz="2400" b="1" dirty="0">
                <a:solidFill>
                  <a:srgbClr val="FFFFFF">
                    <a:lumMod val="50000"/>
                  </a:srgbClr>
                </a:solidFill>
                <a:latin typeface="Open Sans" pitchFamily="34" charset="0"/>
                <a:cs typeface="Calibri" pitchFamily="34" charset="0"/>
              </a:rPr>
              <a:t>。</a:t>
            </a:r>
            <a:r>
              <a:rPr lang="zh-CN" altLang="zh-CN" sz="2400" b="1" dirty="0">
                <a:solidFill>
                  <a:srgbClr val="FFFFFF">
                    <a:lumMod val="50000"/>
                  </a:srgbClr>
                </a:solidFill>
                <a:latin typeface="Open Sans" pitchFamily="34" charset="0"/>
                <a:cs typeface="Calibri" pitchFamily="34" charset="0"/>
              </a:rPr>
              <a:t>因为</a:t>
            </a:r>
            <a:r>
              <a:rPr lang="zh-CN" altLang="en-US" sz="2400" b="1" dirty="0">
                <a:solidFill>
                  <a:srgbClr val="FFFFFF">
                    <a:lumMod val="50000"/>
                  </a:srgbClr>
                </a:solidFill>
                <a:latin typeface="Open Sans" pitchFamily="34" charset="0"/>
                <a:cs typeface="Calibri" pitchFamily="34" charset="0"/>
              </a:rPr>
              <a:t>数据库内容需要事先自己填入大量数据，</a:t>
            </a:r>
            <a:r>
              <a:rPr lang="zh-CN" altLang="zh-CN" sz="2400" b="1" dirty="0">
                <a:solidFill>
                  <a:srgbClr val="FFFFFF">
                    <a:lumMod val="50000"/>
                  </a:srgbClr>
                </a:solidFill>
                <a:latin typeface="Open Sans" pitchFamily="34" charset="0"/>
                <a:cs typeface="Calibri" pitchFamily="34" charset="0"/>
              </a:rPr>
              <a:t>但在可接受的范围之内。</a:t>
            </a:r>
          </a:p>
        </p:txBody>
      </p:sp>
      <p:sp>
        <p:nvSpPr>
          <p:cNvPr id="10" name="Copyright Notice"/>
          <p:cNvSpPr>
            <a:spLocks/>
          </p:cNvSpPr>
          <p:nvPr/>
        </p:nvSpPr>
        <p:spPr bwMode="auto">
          <a:xfrm>
            <a:off x="325419" y="1753068"/>
            <a:ext cx="233927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费用支出</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aphicFrame>
        <p:nvGraphicFramePr>
          <p:cNvPr id="2" name="表格 1"/>
          <p:cNvGraphicFramePr>
            <a:graphicFrameLocks noGrp="1"/>
          </p:cNvGraphicFramePr>
          <p:nvPr>
            <p:extLst>
              <p:ext uri="{D42A27DB-BD31-4B8C-83A1-F6EECF244321}">
                <p14:modId xmlns:p14="http://schemas.microsoft.com/office/powerpoint/2010/main" val="2634724239"/>
              </p:ext>
            </p:extLst>
          </p:nvPr>
        </p:nvGraphicFramePr>
        <p:xfrm>
          <a:off x="1851675" y="2315834"/>
          <a:ext cx="9001052" cy="4426346"/>
        </p:xfrm>
        <a:graphic>
          <a:graphicData uri="http://schemas.openxmlformats.org/drawingml/2006/table">
            <a:tbl>
              <a:tblPr firstRow="1" firstCol="1" bandRow="1"/>
              <a:tblGrid>
                <a:gridCol w="1234380">
                  <a:extLst>
                    <a:ext uri="{9D8B030D-6E8A-4147-A177-3AD203B41FA5}">
                      <a16:colId xmlns:a16="http://schemas.microsoft.com/office/drawing/2014/main" xmlns="" val="20000"/>
                    </a:ext>
                  </a:extLst>
                </a:gridCol>
                <a:gridCol w="5670489">
                  <a:extLst>
                    <a:ext uri="{9D8B030D-6E8A-4147-A177-3AD203B41FA5}">
                      <a16:colId xmlns:a16="http://schemas.microsoft.com/office/drawing/2014/main" xmlns="" val="20001"/>
                    </a:ext>
                  </a:extLst>
                </a:gridCol>
                <a:gridCol w="2096183">
                  <a:extLst>
                    <a:ext uri="{9D8B030D-6E8A-4147-A177-3AD203B41FA5}">
                      <a16:colId xmlns:a16="http://schemas.microsoft.com/office/drawing/2014/main" xmlns="" val="20002"/>
                    </a:ext>
                  </a:extLst>
                </a:gridCol>
              </a:tblGrid>
              <a:tr h="672660">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预算名称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预算内容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预算费用</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0"/>
                  </a:ext>
                </a:extLst>
              </a:tr>
              <a:tr h="57656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劳务费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按当前杭州</a:t>
                      </a:r>
                      <a:r>
                        <a:rPr lang="en-US" sz="1600" b="1" kern="1200" dirty="0">
                          <a:solidFill>
                            <a:srgbClr val="FFFFFF">
                              <a:lumMod val="50000"/>
                            </a:srgbClr>
                          </a:solidFill>
                          <a:latin typeface="Open Sans" pitchFamily="34" charset="0"/>
                          <a:ea typeface="+mn-ea"/>
                          <a:cs typeface="Calibri" pitchFamily="34" charset="0"/>
                        </a:rPr>
                        <a:t>IT</a:t>
                      </a:r>
                      <a:r>
                        <a:rPr lang="zh-CN" sz="1600" b="1" kern="1200" dirty="0">
                          <a:solidFill>
                            <a:srgbClr val="FFFFFF">
                              <a:lumMod val="50000"/>
                            </a:srgbClr>
                          </a:solidFill>
                          <a:latin typeface="Open Sans" pitchFamily="34" charset="0"/>
                          <a:ea typeface="+mn-ea"/>
                          <a:cs typeface="Calibri" pitchFamily="34" charset="0"/>
                        </a:rPr>
                        <a:t>行业平均时薪计算，每周</a:t>
                      </a:r>
                      <a:r>
                        <a:rPr lang="en-US" sz="1600" b="1" kern="1200" dirty="0">
                          <a:solidFill>
                            <a:srgbClr val="FFFFFF">
                              <a:lumMod val="50000"/>
                            </a:srgbClr>
                          </a:solidFill>
                          <a:latin typeface="Open Sans" pitchFamily="34" charset="0"/>
                          <a:ea typeface="+mn-ea"/>
                          <a:cs typeface="Calibri" pitchFamily="34" charset="0"/>
                        </a:rPr>
                        <a:t>4</a:t>
                      </a:r>
                      <a:r>
                        <a:rPr lang="zh-CN" sz="1600" b="1" kern="1200" dirty="0">
                          <a:solidFill>
                            <a:srgbClr val="FFFFFF">
                              <a:lumMod val="50000"/>
                            </a:srgbClr>
                          </a:solidFill>
                          <a:latin typeface="Open Sans" pitchFamily="34" charset="0"/>
                          <a:ea typeface="+mn-ea"/>
                          <a:cs typeface="Calibri" pitchFamily="34" charset="0"/>
                        </a:rPr>
                        <a:t>小时，共</a:t>
                      </a:r>
                      <a:r>
                        <a:rPr lang="en-US" sz="1600" b="1" kern="1200" dirty="0">
                          <a:solidFill>
                            <a:srgbClr val="FFFFFF">
                              <a:lumMod val="50000"/>
                            </a:srgbClr>
                          </a:solidFill>
                          <a:latin typeface="Open Sans" pitchFamily="34" charset="0"/>
                          <a:ea typeface="+mn-ea"/>
                          <a:cs typeface="Calibri" pitchFamily="34" charset="0"/>
                        </a:rPr>
                        <a:t>16</a:t>
                      </a:r>
                      <a:r>
                        <a:rPr lang="zh-CN" sz="1600" b="1" kern="1200" dirty="0">
                          <a:solidFill>
                            <a:srgbClr val="FFFFFF">
                              <a:lumMod val="50000"/>
                            </a:srgbClr>
                          </a:solidFill>
                          <a:latin typeface="Open Sans" pitchFamily="34" charset="0"/>
                          <a:ea typeface="+mn-ea"/>
                          <a:cs typeface="Calibri" pitchFamily="34" charset="0"/>
                        </a:rPr>
                        <a:t>周</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3*70*16*4=13440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522513">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硬件费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开发所用硬件设备，</a:t>
                      </a:r>
                      <a:r>
                        <a:rPr lang="en-US" sz="1600" b="1" kern="1200" dirty="0">
                          <a:solidFill>
                            <a:srgbClr val="FFFFFF">
                              <a:lumMod val="50000"/>
                            </a:srgbClr>
                          </a:solidFill>
                          <a:latin typeface="Open Sans" pitchFamily="34" charset="0"/>
                          <a:ea typeface="+mn-ea"/>
                          <a:cs typeface="Calibri" pitchFamily="34" charset="0"/>
                        </a:rPr>
                        <a:t>3</a:t>
                      </a:r>
                      <a:r>
                        <a:rPr lang="zh-CN" sz="1600" b="1" kern="1200" dirty="0">
                          <a:solidFill>
                            <a:srgbClr val="FFFFFF">
                              <a:lumMod val="50000"/>
                            </a:srgbClr>
                          </a:solidFill>
                          <a:latin typeface="Open Sans" pitchFamily="34" charset="0"/>
                          <a:ea typeface="+mn-ea"/>
                          <a:cs typeface="Calibri" pitchFamily="34" charset="0"/>
                        </a:rPr>
                        <a:t>台中等性能笔记本电脑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7000*3=21000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52184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软件费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开发所用软件，每台电脑平均</a:t>
                      </a:r>
                      <a:r>
                        <a:rPr lang="en-US" sz="1600" b="1" kern="1200" dirty="0">
                          <a:solidFill>
                            <a:srgbClr val="FFFFFF">
                              <a:lumMod val="50000"/>
                            </a:srgbClr>
                          </a:solidFill>
                          <a:latin typeface="Open Sans" pitchFamily="34" charset="0"/>
                          <a:ea typeface="+mn-ea"/>
                          <a:cs typeface="Calibri" pitchFamily="34" charset="0"/>
                        </a:rPr>
                        <a:t>500</a:t>
                      </a:r>
                      <a:r>
                        <a:rPr lang="zh-CN" sz="1600" b="1" kern="1200" dirty="0">
                          <a:solidFill>
                            <a:srgbClr val="FFFFFF">
                              <a:lumMod val="50000"/>
                            </a:srgbClr>
                          </a:solidFill>
                          <a:latin typeface="Open Sans" pitchFamily="34" charset="0"/>
                          <a:ea typeface="+mn-ea"/>
                          <a:cs typeface="Calibri" pitchFamily="34" charset="0"/>
                        </a:rPr>
                        <a:t>元</a:t>
                      </a:r>
                      <a:r>
                        <a:rPr lang="en-US" sz="1600" b="1" kern="1200" dirty="0">
                          <a:solidFill>
                            <a:srgbClr val="FFFFFF">
                              <a:lumMod val="50000"/>
                            </a:srgbClr>
                          </a:solidFill>
                          <a:latin typeface="Open Sans" pitchFamily="34" charset="0"/>
                          <a:ea typeface="+mn-ea"/>
                          <a:cs typeface="Calibri" pitchFamily="34" charset="0"/>
                        </a:rPr>
                        <a:t>/</a:t>
                      </a:r>
                      <a:r>
                        <a:rPr lang="zh-CN" sz="1600" b="1" kern="1200" dirty="0">
                          <a:solidFill>
                            <a:srgbClr val="FFFFFF">
                              <a:lumMod val="50000"/>
                            </a:srgbClr>
                          </a:solidFill>
                          <a:latin typeface="Open Sans" pitchFamily="34" charset="0"/>
                          <a:ea typeface="+mn-ea"/>
                          <a:cs typeface="Calibri" pitchFamily="34" charset="0"/>
                        </a:rPr>
                        <a:t>年</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500*3=1500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52184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服务器费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微信小程序自带服务器，免费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560550">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团建费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寝室奶茶、烧烤等</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dirty="0">
                          <a:solidFill>
                            <a:srgbClr val="FFFFFF">
                              <a:lumMod val="50000"/>
                            </a:srgbClr>
                          </a:solidFill>
                          <a:latin typeface="Open Sans" pitchFamily="34" charset="0"/>
                          <a:ea typeface="+mn-ea"/>
                          <a:cs typeface="Calibri" pitchFamily="34" charset="0"/>
                        </a:rPr>
                        <a:t>100</a:t>
                      </a:r>
                      <a:r>
                        <a:rPr lang="zh-CN" sz="1600" b="1" kern="1200" dirty="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52184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应急费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应急资金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dirty="0">
                          <a:solidFill>
                            <a:srgbClr val="FFFFFF">
                              <a:lumMod val="50000"/>
                            </a:srgbClr>
                          </a:solidFill>
                          <a:latin typeface="Open Sans" pitchFamily="34" charset="0"/>
                          <a:ea typeface="+mn-ea"/>
                          <a:cs typeface="Calibri" pitchFamily="34" charset="0"/>
                        </a:rPr>
                        <a:t>500</a:t>
                      </a:r>
                      <a:r>
                        <a:rPr lang="zh-CN" sz="1600" b="1" kern="1200" dirty="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528519">
                <a:tc gridSpan="2">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总计</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a:txBody>
                    <a:bodyPr/>
                    <a:lstStyle/>
                    <a:p>
                      <a:pPr indent="127000" algn="ctr">
                        <a:lnSpc>
                          <a:spcPct val="150000"/>
                        </a:lnSpc>
                        <a:spcBef>
                          <a:spcPts val="600"/>
                        </a:spcBef>
                        <a:spcAft>
                          <a:spcPts val="600"/>
                        </a:spcAft>
                      </a:pPr>
                      <a:r>
                        <a:rPr lang="en-US" sz="1600" b="1" kern="1200" dirty="0">
                          <a:solidFill>
                            <a:srgbClr val="FFFFFF">
                              <a:lumMod val="50000"/>
                            </a:srgbClr>
                          </a:solidFill>
                          <a:latin typeface="Open Sans" pitchFamily="34" charset="0"/>
                          <a:ea typeface="+mn-ea"/>
                          <a:cs typeface="Calibri" pitchFamily="34" charset="0"/>
                        </a:rPr>
                        <a:t>32540</a:t>
                      </a:r>
                      <a:r>
                        <a:rPr lang="zh-CN" sz="1600" b="1" kern="1200" dirty="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bl>
          </a:graphicData>
        </a:graphic>
      </p:graphicFrame>
    </p:spTree>
    <p:extLst>
      <p:ext uri="{BB962C8B-B14F-4D97-AF65-F5344CB8AC3E}">
        <p14:creationId xmlns:p14="http://schemas.microsoft.com/office/powerpoint/2010/main" val="12919833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TRACKING_SLIDES" val="1"/>
  <p:tag name="GENSWF_OUTPUT_FILE_NAME" val="33"/>
</p:tagLst>
</file>

<file path=ppt/theme/theme1.xml><?xml version="1.0" encoding="utf-8"?>
<a:theme xmlns:a="http://schemas.openxmlformats.org/drawingml/2006/main" name="第一PPT，www.1ppt.com">
  <a:themeElements>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themeOverride>
</file>

<file path=ppt/theme/themeOverride2.xml><?xml version="1.0" encoding="utf-8"?>
<a:themeOverride xmlns:a="http://schemas.openxmlformats.org/drawingml/2006/main">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themeOverride>
</file>

<file path=docProps/app.xml><?xml version="1.0" encoding="utf-8"?>
<Properties xmlns="http://schemas.openxmlformats.org/officeDocument/2006/extended-properties" xmlns:vt="http://schemas.openxmlformats.org/officeDocument/2006/docPropsVTypes">
  <Template/>
  <TotalTime>2774</TotalTime>
  <Words>6571</Words>
  <Application>Microsoft Office PowerPoint</Application>
  <PresentationFormat>自定义</PresentationFormat>
  <Paragraphs>1169</Paragraphs>
  <Slides>88</Slides>
  <Notes>88</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88</vt:i4>
      </vt:variant>
    </vt:vector>
  </HeadingPairs>
  <TitlesOfParts>
    <vt:vector size="105" baseType="lpstr">
      <vt:lpstr>Gill Sans</vt:lpstr>
      <vt:lpstr>ITC Avant Garde Std Bk</vt:lpstr>
      <vt:lpstr>Open Sans</vt:lpstr>
      <vt:lpstr>等线</vt:lpstr>
      <vt:lpstr>等线 Light</vt:lpstr>
      <vt:lpstr>方正兰亭黑_GBK</vt:lpstr>
      <vt:lpstr>方正宋刻本秀楷简体</vt:lpstr>
      <vt:lpstr>宋体</vt:lpstr>
      <vt:lpstr>微软雅黑</vt:lpstr>
      <vt:lpstr>微软雅黑 Light</vt:lpstr>
      <vt:lpstr>Arial</vt:lpstr>
      <vt:lpstr>Calibri</vt:lpstr>
      <vt:lpstr>Impact</vt:lpstr>
      <vt:lpstr>Rockwell</vt:lpstr>
      <vt:lpstr>Times New Roman</vt:lpstr>
      <vt:lpstr>Wingdings</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彩色泡泡</dc:title>
  <dc:creator>第一PPT</dc:creator>
  <cp:keywords>www.1ppt.com</cp:keywords>
  <dc:description>www.1ppt.com</dc:description>
  <cp:lastModifiedBy>Windows 用户</cp:lastModifiedBy>
  <cp:revision>1220</cp:revision>
  <dcterms:created xsi:type="dcterms:W3CDTF">2015-12-01T09:06:39Z</dcterms:created>
  <dcterms:modified xsi:type="dcterms:W3CDTF">2019-06-23T09:52:34Z</dcterms:modified>
</cp:coreProperties>
</file>

<file path=docProps/thumbnail.jpeg>
</file>